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33" d="100"/>
          <a:sy n="33" d="100"/>
        </p:scale>
        <p:origin x="6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4/11/2022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4/11/2022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4/11/2022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4/11/2022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FD0B8D63-E026-4E54-B301-C824E1BD14F3}" type="datetimeFigureOut">
              <a:rPr lang="en-US" dirty="0"/>
              <a:t>4/11/2022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4/11/2022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4/11/2022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1708" y="2091263"/>
            <a:ext cx="9068586" cy="1513583"/>
          </a:xfrm>
        </p:spPr>
        <p:txBody>
          <a:bodyPr/>
          <a:lstStyle/>
          <a:p>
            <a:r>
              <a:rPr lang="ru-RU" sz="4800" b="1" i="1" dirty="0" smtClean="0">
                <a:solidFill>
                  <a:srgbClr val="FF0000"/>
                </a:solidFill>
              </a:rPr>
              <a:t> «ритмы века»</a:t>
            </a:r>
            <a:r>
              <a:rPr lang="ru-RU" sz="4800" dirty="0" smtClean="0">
                <a:solidFill>
                  <a:srgbClr val="00B050"/>
                </a:solidFill>
              </a:rPr>
              <a:t/>
            </a:r>
            <a:br>
              <a:rPr lang="ru-RU" sz="4800" dirty="0" smtClean="0">
                <a:solidFill>
                  <a:srgbClr val="00B050"/>
                </a:solidFill>
              </a:rPr>
            </a:br>
            <a:r>
              <a:rPr lang="ru-RU" sz="3200" dirty="0" smtClean="0">
                <a:solidFill>
                  <a:srgbClr val="00B050"/>
                </a:solidFill>
              </a:rPr>
              <a:t>ГКУ ВО «</a:t>
            </a:r>
            <a:r>
              <a:rPr lang="ru-RU" sz="3200" dirty="0" err="1" smtClean="0">
                <a:solidFill>
                  <a:srgbClr val="00B050"/>
                </a:solidFill>
              </a:rPr>
              <a:t>Карабановский</a:t>
            </a:r>
            <a:r>
              <a:rPr lang="ru-RU" sz="3200" dirty="0" smtClean="0">
                <a:solidFill>
                  <a:srgbClr val="00B050"/>
                </a:solidFill>
              </a:rPr>
              <a:t> детский дом»</a:t>
            </a:r>
            <a:endParaRPr lang="ru-RU" sz="3200" dirty="0">
              <a:solidFill>
                <a:srgbClr val="00B050"/>
              </a:solidFill>
            </a:endParaRPr>
          </a:p>
        </p:txBody>
      </p:sp>
      <p:sp>
        <p:nvSpPr>
          <p:cNvPr id="3" name="Подзаголовок 2"/>
          <p:cNvSpPr>
            <a:spLocks noGrp="1"/>
          </p:cNvSpPr>
          <p:nvPr>
            <p:ph type="subTitle" idx="1"/>
          </p:nvPr>
        </p:nvSpPr>
        <p:spPr>
          <a:xfrm>
            <a:off x="1562100" y="3464170"/>
            <a:ext cx="9070848" cy="1934308"/>
          </a:xfrm>
        </p:spPr>
        <p:txBody>
          <a:bodyPr>
            <a:normAutofit fontScale="92500" lnSpcReduction="20000"/>
          </a:bodyPr>
          <a:lstStyle/>
          <a:p>
            <a:r>
              <a:rPr lang="ru-RU" sz="5200" b="1" u="sng" dirty="0">
                <a:solidFill>
                  <a:srgbClr val="FF0000"/>
                </a:solidFill>
              </a:rPr>
              <a:t>Тур  № 4</a:t>
            </a:r>
            <a:endParaRPr lang="ru-RU" sz="5200" dirty="0">
              <a:solidFill>
                <a:srgbClr val="FF0000"/>
              </a:solidFill>
            </a:endParaRPr>
          </a:p>
          <a:p>
            <a:r>
              <a:rPr lang="ru-RU" sz="5200" b="1" dirty="0">
                <a:solidFill>
                  <a:srgbClr val="FF0000"/>
                </a:solidFill>
              </a:rPr>
              <a:t>Кулинарный поединок</a:t>
            </a:r>
            <a:endParaRPr lang="ru-RU" sz="5200" dirty="0">
              <a:solidFill>
                <a:srgbClr val="FF0000"/>
              </a:solidFill>
            </a:endParaRPr>
          </a:p>
          <a:p>
            <a:r>
              <a:rPr lang="ru-RU" sz="5200" b="1" dirty="0">
                <a:solidFill>
                  <a:srgbClr val="FF0000"/>
                </a:solidFill>
              </a:rPr>
              <a:t> «Приятного аппетита!»</a:t>
            </a:r>
            <a:endParaRPr lang="ru-RU" sz="5200" dirty="0">
              <a:solidFill>
                <a:srgbClr val="FF0000"/>
              </a:solidFill>
            </a:endParaRPr>
          </a:p>
          <a:p>
            <a:endParaRPr lang="ru-RU" dirty="0"/>
          </a:p>
        </p:txBody>
      </p:sp>
    </p:spTree>
    <p:extLst>
      <p:ext uri="{BB962C8B-B14F-4D97-AF65-F5344CB8AC3E}">
        <p14:creationId xmlns:p14="http://schemas.microsoft.com/office/powerpoint/2010/main" val="3135165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1800" y="431800"/>
            <a:ext cx="11226800" cy="5010346"/>
          </a:xfrm>
          <a:prstGeom prst="rect">
            <a:avLst/>
          </a:prstGeom>
        </p:spPr>
        <p:txBody>
          <a:bodyPr wrap="square">
            <a:spAutoFit/>
          </a:bodyPr>
          <a:lstStyle/>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1 Подготовить все необходимые продукты. Замачиваем предварительно горох. Подготавливаем все необходимые ингредиенты для супа-пюре, а именно морковь, картофель, лук. Все овощи чистим и нарезаем. Достаем сливочное масло, подготавливаем хлеб для гренка.</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2 </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Тщательно перебираем и моем до чистой воды горох.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ШАГ 3 Доводим воду до кипения, всыпаем горох. Варим до готовности. По времени это может занять 1 час.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ШАГ 4 Когда горох разварится и станет мягким, добавляем лук и картофель.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985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000" y="381000"/>
            <a:ext cx="10414000" cy="5010346"/>
          </a:xfrm>
          <a:prstGeom prst="rect">
            <a:avLst/>
          </a:prstGeom>
        </p:spPr>
        <p:txBody>
          <a:bodyPr wrap="square">
            <a:spAutoFit/>
          </a:bodyPr>
          <a:lstStyle/>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ШАГ 5 Пока варится картофель на сливочном масле обжариваем лук и морковь.</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Шаг 6 Когда суп почти готов, можно приготовить гренки. Порежьте белый хлеб кубиками. Разогрейте сковороду Бросьте хлеб на сковороду. Посолите. Жарьте на медленном огне до красивого цвета, постоянно перемешивая, чтобы не пригорели. Выключите огонь, и оставьте хлеб сохнуть.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ШАГ 7 Готовый суп блендером </a:t>
            </a:r>
            <a:r>
              <a:rPr lang="ru-RU"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пюрируем</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543175" algn="l"/>
              </a:tabLs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Шаг 8 Суп наливаем в тарелку и порционно сверху выкладываем гренки.</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824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68415">
            <a:off x="1652530" y="1020311"/>
            <a:ext cx="4461454" cy="488426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50" y="297414"/>
            <a:ext cx="5143500" cy="6096000"/>
          </a:xfrm>
          <a:prstGeom prst="rect">
            <a:avLst/>
          </a:prstGeom>
        </p:spPr>
      </p:pic>
    </p:spTree>
    <p:extLst>
      <p:ext uri="{BB962C8B-B14F-4D97-AF65-F5344CB8AC3E}">
        <p14:creationId xmlns:p14="http://schemas.microsoft.com/office/powerpoint/2010/main" val="1667258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431800"/>
            <a:ext cx="5143500" cy="60706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8133">
            <a:off x="4966696" y="824582"/>
            <a:ext cx="6682692" cy="5477772"/>
          </a:xfrm>
          <a:prstGeom prst="rect">
            <a:avLst/>
          </a:prstGeom>
        </p:spPr>
      </p:pic>
    </p:spTree>
    <p:extLst>
      <p:ext uri="{BB962C8B-B14F-4D97-AF65-F5344CB8AC3E}">
        <p14:creationId xmlns:p14="http://schemas.microsoft.com/office/powerpoint/2010/main" val="4224191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5088">
            <a:off x="743785" y="533597"/>
            <a:ext cx="4971212" cy="588556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2625">
            <a:off x="6283477" y="639045"/>
            <a:ext cx="5001920" cy="5716571"/>
          </a:xfrm>
          <a:prstGeom prst="rect">
            <a:avLst/>
          </a:prstGeom>
        </p:spPr>
      </p:pic>
    </p:spTree>
    <p:extLst>
      <p:ext uri="{BB962C8B-B14F-4D97-AF65-F5344CB8AC3E}">
        <p14:creationId xmlns:p14="http://schemas.microsoft.com/office/powerpoint/2010/main" val="344764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 y="406400"/>
            <a:ext cx="5143500" cy="60452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650" y="406400"/>
            <a:ext cx="5143500" cy="6045200"/>
          </a:xfrm>
          <a:prstGeom prst="rect">
            <a:avLst/>
          </a:prstGeom>
        </p:spPr>
      </p:pic>
    </p:spTree>
    <p:extLst>
      <p:ext uri="{BB962C8B-B14F-4D97-AF65-F5344CB8AC3E}">
        <p14:creationId xmlns:p14="http://schemas.microsoft.com/office/powerpoint/2010/main" val="1168585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61559">
            <a:off x="733442" y="671929"/>
            <a:ext cx="5143500" cy="55169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244491"/>
            <a:ext cx="5143500" cy="6371864"/>
          </a:xfrm>
          <a:prstGeom prst="rect">
            <a:avLst/>
          </a:prstGeom>
        </p:spPr>
      </p:pic>
    </p:spTree>
    <p:extLst>
      <p:ext uri="{BB962C8B-B14F-4D97-AF65-F5344CB8AC3E}">
        <p14:creationId xmlns:p14="http://schemas.microsoft.com/office/powerpoint/2010/main" val="10259831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228600"/>
            <a:ext cx="5143500" cy="62484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1410">
            <a:off x="6100566" y="1094974"/>
            <a:ext cx="5247629" cy="5078702"/>
          </a:xfrm>
          <a:prstGeom prst="rect">
            <a:avLst/>
          </a:prstGeom>
        </p:spPr>
      </p:pic>
    </p:spTree>
    <p:extLst>
      <p:ext uri="{BB962C8B-B14F-4D97-AF65-F5344CB8AC3E}">
        <p14:creationId xmlns:p14="http://schemas.microsoft.com/office/powerpoint/2010/main" val="153375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900" b="1" dirty="0">
                <a:solidFill>
                  <a:srgbClr val="00B0F0"/>
                </a:solidFill>
                <a:latin typeface="Times New Roman" panose="02020603050405020304" pitchFamily="18" charset="0"/>
                <a:cs typeface="Times New Roman" panose="02020603050405020304" pitchFamily="18" charset="0"/>
              </a:rPr>
              <a:t>Рыба по–скандинавски в </a:t>
            </a:r>
            <a:r>
              <a:rPr lang="ru-RU" sz="4900" b="1" dirty="0" smtClean="0">
                <a:solidFill>
                  <a:srgbClr val="00B0F0"/>
                </a:solidFill>
                <a:latin typeface="Times New Roman" panose="02020603050405020304" pitchFamily="18" charset="0"/>
                <a:cs typeface="Times New Roman" panose="02020603050405020304" pitchFamily="18" charset="0"/>
              </a:rPr>
              <a:t/>
            </a:r>
            <a:br>
              <a:rPr lang="ru-RU" sz="4900" b="1" dirty="0" smtClean="0">
                <a:solidFill>
                  <a:srgbClr val="00B0F0"/>
                </a:solidFill>
                <a:latin typeface="Times New Roman" panose="02020603050405020304" pitchFamily="18" charset="0"/>
                <a:cs typeface="Times New Roman" panose="02020603050405020304" pitchFamily="18" charset="0"/>
              </a:rPr>
            </a:br>
            <a:r>
              <a:rPr lang="ru-RU" sz="4900" b="1" dirty="0" smtClean="0">
                <a:solidFill>
                  <a:srgbClr val="00B0F0"/>
                </a:solidFill>
                <a:latin typeface="Times New Roman" panose="02020603050405020304" pitchFamily="18" charset="0"/>
                <a:cs typeface="Times New Roman" panose="02020603050405020304" pitchFamily="18" charset="0"/>
              </a:rPr>
              <a:t>картофельной </a:t>
            </a:r>
            <a:r>
              <a:rPr lang="ru-RU" sz="4900" b="1" dirty="0">
                <a:solidFill>
                  <a:srgbClr val="00B0F0"/>
                </a:solidFill>
                <a:latin typeface="Times New Roman" panose="02020603050405020304" pitchFamily="18" charset="0"/>
                <a:cs typeface="Times New Roman" panose="02020603050405020304" pitchFamily="18" charset="0"/>
              </a:rPr>
              <a:t>стружке</a:t>
            </a:r>
            <a:r>
              <a:rPr lang="ru-RU" dirty="0"/>
              <a:t/>
            </a:r>
            <a:br>
              <a:rPr lang="ru-RU" dirty="0"/>
            </a:br>
            <a:endParaRPr lang="ru-RU" dirty="0"/>
          </a:p>
        </p:txBody>
      </p:sp>
      <p:pic>
        <p:nvPicPr>
          <p:cNvPr id="3" name="Рисунок 2" descr="http://img.povar.ru/uploads/78/37/ef/d1/ribka_v_kartofelnoi_korochke-477925.jpg"/>
          <p:cNvPicPr/>
          <p:nvPr/>
        </p:nvPicPr>
        <p:blipFill>
          <a:blip r:embed="rId2">
            <a:extLst>
              <a:ext uri="{28A0092B-C50C-407E-A947-70E740481C1C}">
                <a14:useLocalDpi xmlns:a14="http://schemas.microsoft.com/office/drawing/2010/main" val="0"/>
              </a:ext>
            </a:extLst>
          </a:blip>
          <a:srcRect/>
          <a:stretch>
            <a:fillRect/>
          </a:stretch>
        </p:blipFill>
        <p:spPr bwMode="auto">
          <a:xfrm>
            <a:off x="3943350" y="1701800"/>
            <a:ext cx="5200650" cy="4246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49506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90194215"/>
              </p:ext>
            </p:extLst>
          </p:nvPr>
        </p:nvGraphicFramePr>
        <p:xfrm>
          <a:off x="304800" y="533400"/>
          <a:ext cx="11303001" cy="5867400"/>
        </p:xfrm>
        <a:graphic>
          <a:graphicData uri="http://schemas.openxmlformats.org/drawingml/2006/table">
            <a:tbl>
              <a:tblPr firstRow="1" firstCol="1" bandRow="1">
                <a:tableStyleId>{5C22544A-7EE6-4342-B048-85BDC9FD1C3A}</a:tableStyleId>
              </a:tblPr>
              <a:tblGrid>
                <a:gridCol w="2825448"/>
                <a:gridCol w="2825448"/>
                <a:gridCol w="2825448"/>
                <a:gridCol w="2826657"/>
              </a:tblGrid>
              <a:tr h="2055761">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Название блюда и набор продуктов из чего приготовлено</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1 кг. (руб.)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Норма продуктов для приготовления блюда на одного человека (грамм)</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указанное количество граммов (руб.)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31544">
                <a:tc>
                  <a:txBody>
                    <a:bodyPr/>
                    <a:lstStyle/>
                    <a:p>
                      <a:pPr algn="l">
                        <a:lnSpc>
                          <a:spcPct val="107000"/>
                        </a:lnSpc>
                        <a:spcAft>
                          <a:spcPts val="0"/>
                        </a:spcAft>
                      </a:pPr>
                      <a:r>
                        <a:rPr lang="ru-RU" sz="2800" dirty="0">
                          <a:effectLst/>
                          <a:latin typeface="Times New Roman" panose="02020603050405020304" pitchFamily="18" charset="0"/>
                          <a:cs typeface="Times New Roman" panose="02020603050405020304" pitchFamily="18" charset="0"/>
                        </a:rPr>
                        <a:t>Картофель</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49-00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100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4-90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31544">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Филе трески</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169-00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100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26-75</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31544">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Яйцо</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71-00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1 шт.</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7-10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285463">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Масло растительное</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75-00</a:t>
                      </a:r>
                    </a:p>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30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4-50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31544">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Мука</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54 -00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15</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0-81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00413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mg2.freepng.ru/20190610/azu/kisspng-menu-restaurant-fast-food-chef-5cfdd7d36dcd31.6919247215601397314498.jpg"/>
          <p:cNvPicPr/>
          <p:nvPr/>
        </p:nvPicPr>
        <p:blipFill>
          <a:blip r:embed="rId2">
            <a:extLst>
              <a:ext uri="{28A0092B-C50C-407E-A947-70E740481C1C}">
                <a14:useLocalDpi xmlns:a14="http://schemas.microsoft.com/office/drawing/2010/main" val="0"/>
              </a:ext>
            </a:extLst>
          </a:blip>
          <a:srcRect/>
          <a:stretch>
            <a:fillRect/>
          </a:stretch>
        </p:blipFill>
        <p:spPr bwMode="auto">
          <a:xfrm>
            <a:off x="4148137" y="422032"/>
            <a:ext cx="3895725" cy="1582614"/>
          </a:xfrm>
          <a:prstGeom prst="rect">
            <a:avLst/>
          </a:prstGeom>
          <a:noFill/>
          <a:ln>
            <a:noFill/>
          </a:ln>
        </p:spPr>
      </p:pic>
      <p:sp>
        <p:nvSpPr>
          <p:cNvPr id="7" name="Прямоугольник 6"/>
          <p:cNvSpPr/>
          <p:nvPr/>
        </p:nvSpPr>
        <p:spPr>
          <a:xfrm>
            <a:off x="1230923" y="2641926"/>
            <a:ext cx="8897815" cy="3253968"/>
          </a:xfrm>
          <a:prstGeom prst="rect">
            <a:avLst/>
          </a:prstGeom>
        </p:spPr>
        <p:txBody>
          <a:bodyPr wrap="square">
            <a:spAutoFit/>
          </a:bodyPr>
          <a:lstStyle/>
          <a:p>
            <a:pPr marL="342900" lvl="0" indent="-342900">
              <a:lnSpc>
                <a:spcPct val="107000"/>
              </a:lnSpc>
              <a:spcAft>
                <a:spcPts val="0"/>
              </a:spcAft>
              <a:buFont typeface="+mj-lt"/>
              <a:buAutoNum type="arabicPeriod"/>
            </a:pPr>
            <a:r>
              <a:rPr lang="ru-RU" sz="3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Салат «Овощной с ветчиной»</a:t>
            </a:r>
          </a:p>
          <a:p>
            <a:pPr marL="342900" lvl="0" indent="-342900">
              <a:lnSpc>
                <a:spcPct val="107000"/>
              </a:lnSpc>
              <a:spcAft>
                <a:spcPts val="0"/>
              </a:spcAft>
              <a:buFont typeface="+mj-lt"/>
              <a:buAutoNum type="arabicPeriod"/>
            </a:pPr>
            <a:r>
              <a:rPr lang="ru-RU" sz="3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Суп-пюре гороховый с гренками</a:t>
            </a:r>
          </a:p>
          <a:p>
            <a:pPr marL="342900" lvl="0" indent="-342900">
              <a:lnSpc>
                <a:spcPct val="107000"/>
              </a:lnSpc>
              <a:spcAft>
                <a:spcPts val="0"/>
              </a:spcAft>
              <a:buFont typeface="+mj-lt"/>
              <a:buAutoNum type="arabicPeriod"/>
            </a:pPr>
            <a:r>
              <a:rPr lang="ru-RU" sz="3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Рыба по-скандинавски в картофельной </a:t>
            </a:r>
            <a:r>
              <a:rPr lang="ru-RU" sz="32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стружке с маринад -овощи тушеные</a:t>
            </a:r>
            <a:endParaRPr lang="ru-RU" sz="3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sz="3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Компот из сухофруктов </a:t>
            </a:r>
          </a:p>
          <a:p>
            <a:pPr marL="342900" lvl="0" indent="-342900">
              <a:lnSpc>
                <a:spcPct val="107000"/>
              </a:lnSpc>
              <a:spcAft>
                <a:spcPts val="800"/>
              </a:spcAft>
              <a:buFont typeface="+mj-lt"/>
              <a:buAutoNum type="arabicPeriod"/>
            </a:pPr>
            <a:r>
              <a:rPr lang="ru-RU" sz="3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Хлеб ржаной и белый</a:t>
            </a:r>
            <a:endParaRPr lang="ru-RU" sz="3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960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800" y="468603"/>
            <a:ext cx="11303000" cy="5440272"/>
          </a:xfrm>
          <a:prstGeom prst="rect">
            <a:avLst/>
          </a:prstGeom>
        </p:spPr>
        <p:txBody>
          <a:bodyPr wrap="square">
            <a:spAutoFit/>
          </a:bodyPr>
          <a:lstStyle/>
          <a:p>
            <a:pPr>
              <a:lnSpc>
                <a:spcPct val="107000"/>
              </a:lnSpc>
              <a:spcAft>
                <a:spcPts val="800"/>
              </a:spcAft>
            </a:pP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ШАГ 1 Картофель очистить и натереть тонкими "нитями". Мы воспользовались для этой цели специальной корейской теркой, с помощью которой удобно нарезать овощи.</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800"/>
              </a:spcAft>
            </a:pPr>
            <a:r>
              <a:rPr lang="ru-RU" sz="2800" b="1" dirty="0">
                <a:latin typeface="Times New Roman" panose="02020603050405020304" pitchFamily="18" charset="0"/>
                <a:ea typeface="Calibri" panose="020F0502020204030204" pitchFamily="34" charset="0"/>
                <a:cs typeface="Times New Roman" panose="02020603050405020304" pitchFamily="18" charset="0"/>
              </a:rPr>
              <a:t>ШАГ 2 </a:t>
            </a: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Выложить картофель в дуршлаг и поместить его в миску более крупного размере. Поставить под проточную воду и промывать, двигая картошку немного рукой, пока вода не станет прозрачной (уйдет лишний крахмал).</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ШАГ 3 Опустить картофель в кипящую подсоленную воду на полминуты.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ШАГ 4 с помощью шумовки достать из воды и обсушить на бумажном полотенце. Выложить на блюдо.</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706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200" y="355600"/>
            <a:ext cx="11531600" cy="3985706"/>
          </a:xfrm>
          <a:prstGeom prst="rect">
            <a:avLst/>
          </a:prstGeom>
        </p:spPr>
        <p:txBody>
          <a:bodyPr wrap="square">
            <a:spAutoFit/>
          </a:bodyPr>
          <a:lstStyle/>
          <a:p>
            <a:pPr>
              <a:lnSpc>
                <a:spcPct val="107000"/>
              </a:lnSpc>
              <a:spcAft>
                <a:spcPts val="800"/>
              </a:spcAft>
            </a:pP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ШАГ 5 Подготовить рыбное филе... Слегка посолить и поперчить.</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ШАГ 6 Яйцо слегка взбить вилкой и добавляем в картофель. В се перемешиваем.</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ШАГ 7 Разогреваем растительное масло на сковороде. В это время пока масло разогревается филе минтая панируем в муке. После этого на панированную сторону кладем часть картофеля и выкладываем на сковороду и сверху другую часть. Жарим как колеты до образования румяной корочки. Доводим до готовности в духовке.</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5949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49421">
            <a:off x="456273" y="676376"/>
            <a:ext cx="5143500" cy="552401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0203">
            <a:off x="5843987" y="736729"/>
            <a:ext cx="5143500" cy="5369880"/>
          </a:xfrm>
          <a:prstGeom prst="rect">
            <a:avLst/>
          </a:prstGeom>
        </p:spPr>
      </p:pic>
    </p:spTree>
    <p:extLst>
      <p:ext uri="{BB962C8B-B14F-4D97-AF65-F5344CB8AC3E}">
        <p14:creationId xmlns:p14="http://schemas.microsoft.com/office/powerpoint/2010/main" val="140863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355600"/>
            <a:ext cx="5143500" cy="63246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55600"/>
            <a:ext cx="5391150" cy="6324600"/>
          </a:xfrm>
          <a:prstGeom prst="rect">
            <a:avLst/>
          </a:prstGeom>
        </p:spPr>
      </p:pic>
    </p:spTree>
    <p:extLst>
      <p:ext uri="{BB962C8B-B14F-4D97-AF65-F5344CB8AC3E}">
        <p14:creationId xmlns:p14="http://schemas.microsoft.com/office/powerpoint/2010/main" val="1322313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9550">
            <a:off x="6192891" y="448450"/>
            <a:ext cx="5143500" cy="588045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4538">
            <a:off x="632632" y="497120"/>
            <a:ext cx="5143500" cy="5890348"/>
          </a:xfrm>
          <a:prstGeom prst="rect">
            <a:avLst/>
          </a:prstGeom>
        </p:spPr>
      </p:pic>
    </p:spTree>
    <p:extLst>
      <p:ext uri="{BB962C8B-B14F-4D97-AF65-F5344CB8AC3E}">
        <p14:creationId xmlns:p14="http://schemas.microsoft.com/office/powerpoint/2010/main" val="2853636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381000"/>
            <a:ext cx="5143500" cy="60706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0" y="381000"/>
            <a:ext cx="5232400" cy="6070600"/>
          </a:xfrm>
          <a:prstGeom prst="rect">
            <a:avLst/>
          </a:prstGeom>
        </p:spPr>
      </p:pic>
    </p:spTree>
    <p:extLst>
      <p:ext uri="{BB962C8B-B14F-4D97-AF65-F5344CB8AC3E}">
        <p14:creationId xmlns:p14="http://schemas.microsoft.com/office/powerpoint/2010/main" val="2191563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1287806"/>
          </a:xfrm>
        </p:spPr>
        <p:txBody>
          <a:bodyPr>
            <a:normAutofit fontScale="90000"/>
          </a:bodyPr>
          <a:lstStyle/>
          <a:p>
            <a:r>
              <a:rPr lang="ru-RU" b="1" dirty="0">
                <a:solidFill>
                  <a:srgbClr val="00B0F0"/>
                </a:solidFill>
              </a:rPr>
              <a:t>МАРИНАД </a:t>
            </a:r>
            <a:r>
              <a:rPr lang="ru-RU" sz="4900" b="1" dirty="0">
                <a:solidFill>
                  <a:srgbClr val="00B0F0"/>
                </a:solidFill>
                <a:latin typeface="Times New Roman" panose="02020603050405020304" pitchFamily="18" charset="0"/>
                <a:cs typeface="Times New Roman" panose="02020603050405020304" pitchFamily="18" charset="0"/>
              </a:rPr>
              <a:t>ОВОЩИ</a:t>
            </a:r>
            <a:r>
              <a:rPr lang="ru-RU" b="1" dirty="0">
                <a:solidFill>
                  <a:srgbClr val="00B0F0"/>
                </a:solidFill>
              </a:rPr>
              <a:t> ТУШЕНЫЕ</a:t>
            </a:r>
            <a:r>
              <a:rPr lang="ru-RU" dirty="0"/>
              <a:t/>
            </a:r>
            <a:br>
              <a:rPr lang="ru-RU" dirty="0"/>
            </a:br>
            <a:endParaRPr lang="ru-RU" dirty="0"/>
          </a:p>
        </p:txBody>
      </p:sp>
      <p:pic>
        <p:nvPicPr>
          <p:cNvPr id="3" name="Рисунок 2" descr="https://3.bp.blogspot.com/-zbwOVDTuyLQ/UkBMU8jHebI/AAAAAAAAB_c/5DdcoXOkOuU/s1600/P114027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600" y="1447800"/>
            <a:ext cx="6502399" cy="3835400"/>
          </a:xfrm>
          <a:prstGeom prst="rect">
            <a:avLst/>
          </a:prstGeom>
          <a:noFill/>
          <a:ln>
            <a:noFill/>
          </a:ln>
        </p:spPr>
      </p:pic>
    </p:spTree>
    <p:extLst>
      <p:ext uri="{BB962C8B-B14F-4D97-AF65-F5344CB8AC3E}">
        <p14:creationId xmlns:p14="http://schemas.microsoft.com/office/powerpoint/2010/main" val="1180818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75033384"/>
              </p:ext>
            </p:extLst>
          </p:nvPr>
        </p:nvGraphicFramePr>
        <p:xfrm>
          <a:off x="431801" y="558802"/>
          <a:ext cx="11277599" cy="5814342"/>
        </p:xfrm>
        <a:graphic>
          <a:graphicData uri="http://schemas.openxmlformats.org/drawingml/2006/table">
            <a:tbl>
              <a:tblPr firstRow="1" firstCol="1" bandRow="1">
                <a:tableStyleId>{5C22544A-7EE6-4342-B048-85BDC9FD1C3A}</a:tableStyleId>
              </a:tblPr>
              <a:tblGrid>
                <a:gridCol w="2819098"/>
                <a:gridCol w="2819098"/>
                <a:gridCol w="2819098"/>
                <a:gridCol w="2820305"/>
              </a:tblGrid>
              <a:tr h="1859242">
                <a:tc>
                  <a:txBody>
                    <a:bodyPr/>
                    <a:lstStyle/>
                    <a:p>
                      <a:pPr algn="l">
                        <a:lnSpc>
                          <a:spcPct val="107000"/>
                        </a:lnSpc>
                        <a:spcAft>
                          <a:spcPts val="0"/>
                        </a:spcAft>
                      </a:pPr>
                      <a:r>
                        <a:rPr lang="ru-RU" sz="2000">
                          <a:effectLst/>
                          <a:latin typeface="Times New Roman" panose="02020603050405020304" pitchFamily="18" charset="0"/>
                          <a:cs typeface="Times New Roman" panose="02020603050405020304" pitchFamily="18" charset="0"/>
                        </a:rPr>
                        <a:t>Название блюда и набор продуктов из чего приготовлено</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a:effectLst/>
                          <a:latin typeface="Times New Roman" panose="02020603050405020304" pitchFamily="18" charset="0"/>
                          <a:cs typeface="Times New Roman" panose="02020603050405020304" pitchFamily="18" charset="0"/>
                        </a:rPr>
                        <a:t>Стоимость ингредиентов за                 1 кг. (руб.)</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Норма продуктов для приготовления блюда на одного человека (грамм)</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указанное количество граммов  (руб.)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776">
                <a:tc>
                  <a:txBody>
                    <a:bodyPr/>
                    <a:lstStyle/>
                    <a:p>
                      <a:pPr algn="l">
                        <a:lnSpc>
                          <a:spcPct val="107000"/>
                        </a:lnSpc>
                        <a:spcAft>
                          <a:spcPts val="0"/>
                        </a:spcAft>
                      </a:pPr>
                      <a:r>
                        <a:rPr lang="ru-RU" sz="2800" dirty="0">
                          <a:effectLst/>
                          <a:latin typeface="Times New Roman" panose="02020603050405020304" pitchFamily="18" charset="0"/>
                          <a:cs typeface="Times New Roman" panose="02020603050405020304" pitchFamily="18" charset="0"/>
                        </a:rPr>
                        <a:t>Морковь</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45 -00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150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6-75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776">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Лук</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48 -00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 50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2-40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1776">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Томатная паста</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69 -00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20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5-11</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8495">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Масло растительное</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75 -00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30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4-50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31932">
                <a:tc>
                  <a:txBody>
                    <a:bodyPr/>
                    <a:lstStyle/>
                    <a:p>
                      <a:pPr algn="l">
                        <a:lnSpc>
                          <a:spcPct val="107000"/>
                        </a:lnSpc>
                        <a:spcAft>
                          <a:spcPts val="0"/>
                        </a:spcAft>
                      </a:pPr>
                      <a:r>
                        <a:rPr lang="ru-RU" sz="2800" dirty="0">
                          <a:effectLst/>
                          <a:latin typeface="Times New Roman" panose="02020603050405020304" pitchFamily="18" charset="0"/>
                          <a:cs typeface="Times New Roman" panose="02020603050405020304" pitchFamily="18" charset="0"/>
                        </a:rPr>
                        <a:t>Лавровый лист, перец горошком, соль, сахар</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1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19-76</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30320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800" y="431800"/>
            <a:ext cx="10947400" cy="4563109"/>
          </a:xfrm>
          <a:prstGeom prst="rect">
            <a:avLst/>
          </a:prstGeom>
        </p:spPr>
        <p:txBody>
          <a:bodyPr wrap="square">
            <a:spAutoFit/>
          </a:bodyPr>
          <a:lstStyle/>
          <a:p>
            <a:pPr>
              <a:lnSpc>
                <a:spcPct val="107000"/>
              </a:lnSpc>
              <a:spcAft>
                <a:spcPts val="800"/>
              </a:spcAft>
              <a:tabLst>
                <a:tab pos="590550" algn="l"/>
              </a:tabLs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1</a:t>
            </a: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Подготовить все необходимые продукты. Моем и чистим морковь и лук. приготовим специи, растительное масло.</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2</a:t>
            </a:r>
            <a:r>
              <a:rPr lang="ru-RU" sz="2800" b="1"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Нагреваем сковороду с растительным маслом. после того как масло накалилось бросаем лук и жарим до золотистого цвета, затем добавляем морковь и жарим. После того как морковь обжарилась, добавляем чуть-чуть томатной пасты, лавровый лист, перец-горошком, соль, сахар и затем добавляем воды, и тушим на медленном огне.</a:t>
            </a:r>
            <a:endParaRPr lang="ru-RU" sz="28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2800" b="1"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3 </a:t>
            </a:r>
            <a:r>
              <a:rPr lang="ru-RU" sz="2800" b="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К столу овощи, тушенные подаем  в горячем виде.</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168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457200"/>
            <a:ext cx="5143500" cy="58674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650" y="457200"/>
            <a:ext cx="5143500" cy="6096000"/>
          </a:xfrm>
          <a:prstGeom prst="rect">
            <a:avLst/>
          </a:prstGeom>
        </p:spPr>
      </p:pic>
    </p:spTree>
    <p:extLst>
      <p:ext uri="{BB962C8B-B14F-4D97-AF65-F5344CB8AC3E}">
        <p14:creationId xmlns:p14="http://schemas.microsoft.com/office/powerpoint/2010/main" val="956833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975191"/>
          </a:xfrm>
        </p:spPr>
        <p:txBody>
          <a:bodyPr/>
          <a:lstStyle/>
          <a:p>
            <a:pPr algn="ctr"/>
            <a:r>
              <a:rPr lang="ru-RU" dirty="0" smtClean="0">
                <a:solidFill>
                  <a:srgbClr val="00B0F0"/>
                </a:solidFill>
              </a:rPr>
              <a:t>Салат «Овощной с ветчиной»</a:t>
            </a:r>
            <a:endParaRPr lang="ru-RU" dirty="0">
              <a:solidFill>
                <a:srgbClr val="00B0F0"/>
              </a:solidFill>
            </a:endParaRPr>
          </a:p>
        </p:txBody>
      </p:sp>
      <p:pic>
        <p:nvPicPr>
          <p:cNvPr id="3" name="Рисунок 2" descr="https://kartinkin.net/uploads/posts/2021-04/1617254664_23-p-salat-s-vetchinoi-krasivo-2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397" y="1633537"/>
            <a:ext cx="4561205" cy="3590925"/>
          </a:xfrm>
          <a:prstGeom prst="rect">
            <a:avLst/>
          </a:prstGeom>
          <a:noFill/>
          <a:ln>
            <a:noFill/>
          </a:ln>
        </p:spPr>
      </p:pic>
    </p:spTree>
    <p:extLst>
      <p:ext uri="{BB962C8B-B14F-4D97-AF65-F5344CB8AC3E}">
        <p14:creationId xmlns:p14="http://schemas.microsoft.com/office/powerpoint/2010/main" val="1247995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437">
            <a:off x="814232" y="512409"/>
            <a:ext cx="5143500" cy="579211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850" y="431800"/>
            <a:ext cx="5143500" cy="6178924"/>
          </a:xfrm>
          <a:prstGeom prst="rect">
            <a:avLst/>
          </a:prstGeom>
        </p:spPr>
      </p:pic>
    </p:spTree>
    <p:extLst>
      <p:ext uri="{BB962C8B-B14F-4D97-AF65-F5344CB8AC3E}">
        <p14:creationId xmlns:p14="http://schemas.microsoft.com/office/powerpoint/2010/main" val="2428840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381000"/>
            <a:ext cx="5143500" cy="6096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50" y="381000"/>
            <a:ext cx="5143500" cy="6096000"/>
          </a:xfrm>
          <a:prstGeom prst="rect">
            <a:avLst/>
          </a:prstGeom>
        </p:spPr>
      </p:pic>
    </p:spTree>
    <p:extLst>
      <p:ext uri="{BB962C8B-B14F-4D97-AF65-F5344CB8AC3E}">
        <p14:creationId xmlns:p14="http://schemas.microsoft.com/office/powerpoint/2010/main" val="370303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850" y="355600"/>
            <a:ext cx="5143500" cy="6045200"/>
          </a:xfrm>
          <a:prstGeom prst="rect">
            <a:avLst/>
          </a:prstGeom>
        </p:spPr>
      </p:pic>
    </p:spTree>
    <p:extLst>
      <p:ext uri="{BB962C8B-B14F-4D97-AF65-F5344CB8AC3E}">
        <p14:creationId xmlns:p14="http://schemas.microsoft.com/office/powerpoint/2010/main" val="3528463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900" b="1" dirty="0">
                <a:solidFill>
                  <a:srgbClr val="00B0F0"/>
                </a:solidFill>
                <a:latin typeface="Times New Roman" panose="02020603050405020304" pitchFamily="18" charset="0"/>
                <a:cs typeface="Times New Roman" panose="02020603050405020304" pitchFamily="18" charset="0"/>
              </a:rPr>
              <a:t>КОМПОТ ИЗ СУХОФРУКТОВ</a:t>
            </a:r>
            <a:r>
              <a:rPr lang="ru-RU" dirty="0"/>
              <a:t/>
            </a:r>
            <a:br>
              <a:rPr lang="ru-RU" dirty="0"/>
            </a:br>
            <a:endParaRPr lang="ru-RU" dirty="0"/>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24012"/>
            <a:ext cx="7442200" cy="4141788"/>
          </a:xfrm>
          <a:prstGeom prst="rect">
            <a:avLst/>
          </a:prstGeom>
          <a:noFill/>
        </p:spPr>
      </p:pic>
    </p:spTree>
    <p:extLst>
      <p:ext uri="{BB962C8B-B14F-4D97-AF65-F5344CB8AC3E}">
        <p14:creationId xmlns:p14="http://schemas.microsoft.com/office/powerpoint/2010/main" val="4192021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85785746"/>
              </p:ext>
            </p:extLst>
          </p:nvPr>
        </p:nvGraphicFramePr>
        <p:xfrm>
          <a:off x="533401" y="457200"/>
          <a:ext cx="11099799" cy="4775200"/>
        </p:xfrm>
        <a:graphic>
          <a:graphicData uri="http://schemas.openxmlformats.org/drawingml/2006/table">
            <a:tbl>
              <a:tblPr firstRow="1" firstCol="1" bandRow="1">
                <a:tableStyleId>{5C22544A-7EE6-4342-B048-85BDC9FD1C3A}</a:tableStyleId>
              </a:tblPr>
              <a:tblGrid>
                <a:gridCol w="2774653"/>
                <a:gridCol w="2774653"/>
                <a:gridCol w="2774653"/>
                <a:gridCol w="2775840"/>
              </a:tblGrid>
              <a:tr h="2460546">
                <a:tc>
                  <a:txBody>
                    <a:bodyPr/>
                    <a:lstStyle/>
                    <a:p>
                      <a:pPr algn="l">
                        <a:lnSpc>
                          <a:spcPct val="107000"/>
                        </a:lnSpc>
                        <a:spcAft>
                          <a:spcPts val="0"/>
                        </a:spcAft>
                      </a:pPr>
                      <a:r>
                        <a:rPr lang="ru-RU" sz="2000">
                          <a:effectLst/>
                          <a:latin typeface="Times New Roman" panose="02020603050405020304" pitchFamily="18" charset="0"/>
                          <a:cs typeface="Times New Roman" panose="02020603050405020304" pitchFamily="18" charset="0"/>
                        </a:rPr>
                        <a:t>Название блюда и набор продуктов из чего приготовлено</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1 кг. (руб.)_</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a:effectLst/>
                          <a:latin typeface="Times New Roman" panose="02020603050405020304" pitchFamily="18" charset="0"/>
                          <a:cs typeface="Times New Roman" panose="02020603050405020304" pitchFamily="18" charset="0"/>
                        </a:rPr>
                        <a:t>Норма продуктов для приготовления блюда на одного человека (грамм)</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указанное количество граммов (руб.)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57327">
                <a:tc>
                  <a:txBody>
                    <a:bodyPr/>
                    <a:lstStyle/>
                    <a:p>
                      <a:pPr algn="l">
                        <a:lnSpc>
                          <a:spcPct val="107000"/>
                        </a:lnSpc>
                        <a:spcAft>
                          <a:spcPts val="0"/>
                        </a:spcAft>
                      </a:pPr>
                      <a:r>
                        <a:rPr lang="ru-RU" sz="2800" dirty="0">
                          <a:effectLst/>
                          <a:latin typeface="Times New Roman" panose="02020603050405020304" pitchFamily="18" charset="0"/>
                          <a:cs typeface="Times New Roman" panose="02020603050405020304" pitchFamily="18" charset="0"/>
                        </a:rPr>
                        <a:t>Сухофрукты</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109 -00</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150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latin typeface="Times New Roman" panose="02020603050405020304" pitchFamily="18" charset="0"/>
                          <a:cs typeface="Times New Roman" panose="02020603050405020304" pitchFamily="18" charset="0"/>
                        </a:rPr>
                        <a:t>16-35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57327">
                <a:tc>
                  <a:txBody>
                    <a:bodyPr/>
                    <a:lstStyle/>
                    <a:p>
                      <a:pPr algn="l">
                        <a:lnSpc>
                          <a:spcPct val="107000"/>
                        </a:lnSpc>
                        <a:spcAft>
                          <a:spcPts val="0"/>
                        </a:spcAft>
                      </a:pPr>
                      <a:r>
                        <a:rPr lang="ru-RU" sz="2800">
                          <a:effectLst/>
                          <a:latin typeface="Times New Roman" panose="02020603050405020304" pitchFamily="18" charset="0"/>
                          <a:cs typeface="Times New Roman" panose="02020603050405020304" pitchFamily="18" charset="0"/>
                        </a:rPr>
                        <a:t>Сахар</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69 -00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15</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latin typeface="Times New Roman" panose="02020603050405020304" pitchFamily="18" charset="0"/>
                          <a:cs typeface="Times New Roman" panose="02020603050405020304" pitchFamily="18" charset="0"/>
                        </a:rPr>
                        <a:t>0-96</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33446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00" y="1405177"/>
            <a:ext cx="11074400" cy="4774064"/>
          </a:xfrm>
          <a:prstGeom prst="rect">
            <a:avLst/>
          </a:prstGeom>
        </p:spPr>
        <p:txBody>
          <a:bodyPr wrap="square">
            <a:spAutoFit/>
          </a:bodyPr>
          <a:lstStyle/>
          <a:p>
            <a:pPr>
              <a:lnSpc>
                <a:spcPct val="107000"/>
              </a:lnSpc>
              <a:spcBef>
                <a:spcPts val="840"/>
              </a:spcBef>
              <a:spcAft>
                <a:spcPts val="840"/>
              </a:spcAf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a:t>
            </a:r>
            <a:r>
              <a:rPr lang="ru-RU" sz="28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1 Тщательно промываем сухофрукты под проточной водой и откидываем в дуршлаг. Когда лишняя вода стечет, перекладываем смесь в кастрюлю.                                                                                                         </a:t>
            </a:r>
            <a:r>
              <a:rPr lang="ru-RU" sz="2800" b="1" dirty="0">
                <a:latin typeface="Times New Roman" panose="02020603050405020304" pitchFamily="18" charset="0"/>
                <a:ea typeface="Arial Unicode MS" panose="020B0604020202020204" pitchFamily="34" charset="-128"/>
                <a:cs typeface="Times New Roman" panose="02020603050405020304" pitchFamily="18" charset="0"/>
              </a:rPr>
              <a:t>ШАГ 2 Добавляем сахар. Вливаем воду и ставим кастрюлю на огонь.</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800" b="1" dirty="0">
                <a:latin typeface="Times New Roman" panose="02020603050405020304" pitchFamily="18" charset="0"/>
                <a:ea typeface="Arial Unicode MS" panose="020B0604020202020204" pitchFamily="34" charset="-128"/>
                <a:cs typeface="Times New Roman" panose="02020603050405020304" pitchFamily="18" charset="0"/>
              </a:rPr>
              <a:t>ШАГ 3 Доводим до кипения, уменьшаем огонь и варим 15–20 минут. Снимаем кастрюлю с огня и накрываем крышкой. Главное – не переварить сухофрукты. Чтобы напиток имел насыщенный вкус и цвет, настаиваем его минимум 4 часа при комнатной температуре. При желании можно его процедить.</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196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050" y="254000"/>
            <a:ext cx="5143500" cy="62738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254000"/>
            <a:ext cx="5143500" cy="6273800"/>
          </a:xfrm>
          <a:prstGeom prst="rect">
            <a:avLst/>
          </a:prstGeom>
        </p:spPr>
      </p:pic>
    </p:spTree>
    <p:extLst>
      <p:ext uri="{BB962C8B-B14F-4D97-AF65-F5344CB8AC3E}">
        <p14:creationId xmlns:p14="http://schemas.microsoft.com/office/powerpoint/2010/main" val="3442306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650" y="330200"/>
            <a:ext cx="5143500" cy="61722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685800"/>
            <a:ext cx="5143500" cy="6172200"/>
          </a:xfrm>
          <a:prstGeom prst="rect">
            <a:avLst/>
          </a:prstGeom>
        </p:spPr>
      </p:pic>
    </p:spTree>
    <p:extLst>
      <p:ext uri="{BB962C8B-B14F-4D97-AF65-F5344CB8AC3E}">
        <p14:creationId xmlns:p14="http://schemas.microsoft.com/office/powerpoint/2010/main" val="1478267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295649" y="-19296"/>
            <a:ext cx="5143500" cy="6858000"/>
          </a:xfrm>
          <a:prstGeom prst="rect">
            <a:avLst/>
          </a:prstGeom>
        </p:spPr>
      </p:pic>
    </p:spTree>
    <p:extLst>
      <p:ext uri="{BB962C8B-B14F-4D97-AF65-F5344CB8AC3E}">
        <p14:creationId xmlns:p14="http://schemas.microsoft.com/office/powerpoint/2010/main" val="2115840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55600"/>
            <a:ext cx="9144000" cy="6197600"/>
          </a:xfrm>
          <a:prstGeom prst="rect">
            <a:avLst/>
          </a:prstGeom>
        </p:spPr>
      </p:pic>
    </p:spTree>
    <p:extLst>
      <p:ext uri="{BB962C8B-B14F-4D97-AF65-F5344CB8AC3E}">
        <p14:creationId xmlns:p14="http://schemas.microsoft.com/office/powerpoint/2010/main" val="105497673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84424504"/>
              </p:ext>
            </p:extLst>
          </p:nvPr>
        </p:nvGraphicFramePr>
        <p:xfrm>
          <a:off x="562708" y="650631"/>
          <a:ext cx="11131062" cy="5630539"/>
        </p:xfrm>
        <a:graphic>
          <a:graphicData uri="http://schemas.openxmlformats.org/drawingml/2006/table">
            <a:tbl>
              <a:tblPr firstRow="1" firstCol="1" bandRow="1">
                <a:tableStyleId>{5C22544A-7EE6-4342-B048-85BDC9FD1C3A}</a:tableStyleId>
              </a:tblPr>
              <a:tblGrid>
                <a:gridCol w="2782468"/>
                <a:gridCol w="2782468"/>
                <a:gridCol w="2782468"/>
                <a:gridCol w="2783658"/>
              </a:tblGrid>
              <a:tr h="2478895">
                <a:tc>
                  <a:txBody>
                    <a:bodyPr/>
                    <a:lstStyle/>
                    <a:p>
                      <a:pPr algn="l">
                        <a:lnSpc>
                          <a:spcPct val="107000"/>
                        </a:lnSpc>
                        <a:spcAft>
                          <a:spcPts val="0"/>
                        </a:spcAft>
                      </a:pPr>
                      <a:r>
                        <a:rPr lang="ru-RU" sz="2000" b="1" dirty="0">
                          <a:effectLst/>
                          <a:latin typeface="Times New Roman" panose="02020603050405020304" pitchFamily="18" charset="0"/>
                          <a:cs typeface="Times New Roman" panose="02020603050405020304" pitchFamily="18" charset="0"/>
                        </a:rPr>
                        <a:t>Название блюда и набор продуктов из чего приготовлено</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b="1" dirty="0">
                          <a:effectLst/>
                          <a:latin typeface="Times New Roman" panose="02020603050405020304" pitchFamily="18" charset="0"/>
                          <a:cs typeface="Times New Roman" panose="02020603050405020304" pitchFamily="18" charset="0"/>
                        </a:rPr>
                        <a:t>Стоимость ингредиентов за                 1 кг. (руб.)</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b="1">
                          <a:effectLst/>
                          <a:latin typeface="Times New Roman" panose="02020603050405020304" pitchFamily="18" charset="0"/>
                          <a:cs typeface="Times New Roman" panose="02020603050405020304" pitchFamily="18" charset="0"/>
                        </a:rPr>
                        <a:t>Норма продуктов для приготовления блюда на одного человека,  (грамм)</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b="1" dirty="0">
                          <a:effectLst/>
                          <a:latin typeface="Times New Roman" panose="02020603050405020304" pitchFamily="18" charset="0"/>
                          <a:cs typeface="Times New Roman" panose="02020603050405020304" pitchFamily="18" charset="0"/>
                        </a:rPr>
                        <a:t>Стоимость ингредиентов, за указанное количество граммов. (руб.)</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44617">
                <a:tc>
                  <a:txBody>
                    <a:bodyPr/>
                    <a:lstStyle/>
                    <a:p>
                      <a:pPr algn="l">
                        <a:lnSpc>
                          <a:spcPct val="107000"/>
                        </a:lnSpc>
                        <a:spcAft>
                          <a:spcPts val="0"/>
                        </a:spcAft>
                      </a:pPr>
                      <a:r>
                        <a:rPr lang="ru-RU" sz="2800" b="1" dirty="0">
                          <a:effectLst/>
                          <a:latin typeface="Times New Roman" panose="02020603050405020304" pitchFamily="18" charset="0"/>
                          <a:cs typeface="Times New Roman" panose="02020603050405020304" pitchFamily="18" charset="0"/>
                        </a:rPr>
                        <a:t>Капуста Пекинская</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129-00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100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12-90</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62347">
                <a:tc>
                  <a:txBody>
                    <a:bodyPr/>
                    <a:lstStyle/>
                    <a:p>
                      <a:pPr algn="l">
                        <a:lnSpc>
                          <a:spcPct val="107000"/>
                        </a:lnSpc>
                        <a:spcAft>
                          <a:spcPts val="0"/>
                        </a:spcAft>
                      </a:pPr>
                      <a:r>
                        <a:rPr lang="ru-RU" sz="2800" b="1" dirty="0">
                          <a:effectLst/>
                          <a:latin typeface="Times New Roman" panose="02020603050405020304" pitchFamily="18" charset="0"/>
                          <a:cs typeface="Times New Roman" panose="02020603050405020304" pitchFamily="18" charset="0"/>
                        </a:rPr>
                        <a:t>Ветчина</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119-00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30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8-93</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62347">
                <a:tc>
                  <a:txBody>
                    <a:bodyPr/>
                    <a:lstStyle/>
                    <a:p>
                      <a:pPr algn="l">
                        <a:lnSpc>
                          <a:spcPct val="107000"/>
                        </a:lnSpc>
                        <a:spcAft>
                          <a:spcPts val="0"/>
                        </a:spcAft>
                      </a:pPr>
                      <a:r>
                        <a:rPr lang="ru-RU" sz="2800" b="1">
                          <a:effectLst/>
                          <a:latin typeface="Times New Roman" panose="02020603050405020304" pitchFamily="18" charset="0"/>
                          <a:cs typeface="Times New Roman" panose="02020603050405020304" pitchFamily="18" charset="0"/>
                        </a:rPr>
                        <a:t>Огурец свежий</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170-00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30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8-93</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62347">
                <a:tc>
                  <a:txBody>
                    <a:bodyPr/>
                    <a:lstStyle/>
                    <a:p>
                      <a:pPr algn="l">
                        <a:lnSpc>
                          <a:spcPct val="107000"/>
                        </a:lnSpc>
                        <a:spcAft>
                          <a:spcPts val="0"/>
                        </a:spcAft>
                      </a:pPr>
                      <a:r>
                        <a:rPr lang="ru-RU" sz="2800" b="1">
                          <a:effectLst/>
                          <a:latin typeface="Times New Roman" panose="02020603050405020304" pitchFamily="18" charset="0"/>
                          <a:cs typeface="Times New Roman" panose="02020603050405020304" pitchFamily="18" charset="0"/>
                        </a:rPr>
                        <a:t>Йогурт постный</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45-00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30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10- 38</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84632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576089"/>
            <a:ext cx="10744200" cy="2039020"/>
          </a:xfrm>
          <a:prstGeom prst="rect">
            <a:avLst/>
          </a:prstGeom>
        </p:spPr>
        <p:txBody>
          <a:bodyPr wrap="square">
            <a:spAutoFit/>
          </a:bodyPr>
          <a:lstStyle/>
          <a:p>
            <a:pPr>
              <a:lnSpc>
                <a:spcPct val="107000"/>
              </a:lnSpc>
              <a:spcAft>
                <a:spcPts val="800"/>
              </a:spcAft>
            </a:pP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Шаг 1</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подготавливаем все необходимое для приготовления салата: </a:t>
            </a:r>
            <a:endParaRPr lang="ru-RU"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Пекинская </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капуста, ветчина, свежий огурец и йогурт для заправки.</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9501">
            <a:off x="879133" y="2491456"/>
            <a:ext cx="5143500" cy="395813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452" y="2184400"/>
            <a:ext cx="5143500" cy="4267200"/>
          </a:xfrm>
          <a:prstGeom prst="rect">
            <a:avLst/>
          </a:prstGeom>
        </p:spPr>
      </p:pic>
    </p:spTree>
    <p:extLst>
      <p:ext uri="{BB962C8B-B14F-4D97-AF65-F5344CB8AC3E}">
        <p14:creationId xmlns:p14="http://schemas.microsoft.com/office/powerpoint/2010/main" val="2824564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2836">
            <a:off x="1184486" y="1090229"/>
            <a:ext cx="5143500" cy="494624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0066">
            <a:off x="6077213" y="815385"/>
            <a:ext cx="4577783" cy="5413777"/>
          </a:xfrm>
          <a:prstGeom prst="rect">
            <a:avLst/>
          </a:prstGeom>
        </p:spPr>
      </p:pic>
    </p:spTree>
    <p:extLst>
      <p:ext uri="{BB962C8B-B14F-4D97-AF65-F5344CB8AC3E}">
        <p14:creationId xmlns:p14="http://schemas.microsoft.com/office/powerpoint/2010/main" val="2548754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50" y="533400"/>
            <a:ext cx="5143500" cy="58674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550" y="482600"/>
            <a:ext cx="5143500" cy="5918200"/>
          </a:xfrm>
          <a:prstGeom prst="rect">
            <a:avLst/>
          </a:prstGeom>
        </p:spPr>
      </p:pic>
    </p:spTree>
    <p:extLst>
      <p:ext uri="{BB962C8B-B14F-4D97-AF65-F5344CB8AC3E}">
        <p14:creationId xmlns:p14="http://schemas.microsoft.com/office/powerpoint/2010/main" val="204524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55600"/>
            <a:ext cx="10414000" cy="1658594"/>
          </a:xfrm>
        </p:spPr>
        <p:txBody>
          <a:bodyPr>
            <a:normAutofit fontScale="90000"/>
          </a:bodyPr>
          <a:lstStyle/>
          <a:p>
            <a:r>
              <a:rPr lang="ru-RU" sz="4400" b="1" dirty="0">
                <a:solidFill>
                  <a:srgbClr val="00B0F0"/>
                </a:solidFill>
                <a:latin typeface="Times New Roman" panose="02020603050405020304" pitchFamily="18" charset="0"/>
                <a:cs typeface="Times New Roman" panose="02020603050405020304" pitchFamily="18" charset="0"/>
              </a:rPr>
              <a:t>СУП -ПЮРЕ ГОРОХОВЫЙ С ГРЕНКАМИ</a:t>
            </a:r>
            <a:r>
              <a:rPr lang="ru-RU" dirty="0"/>
              <a:t/>
            </a:r>
            <a:br>
              <a:rPr lang="ru-RU" dirty="0"/>
            </a:br>
            <a:endParaRPr lang="ru-RU" dirty="0"/>
          </a:p>
        </p:txBody>
      </p:sp>
      <p:pic>
        <p:nvPicPr>
          <p:cNvPr id="3" name="Рисунок 2" descr="Фото к рецепту: Гороховый суп-пюре с пармезаном и гренками"/>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600200"/>
            <a:ext cx="7162799" cy="3886200"/>
          </a:xfrm>
          <a:prstGeom prst="rect">
            <a:avLst/>
          </a:prstGeom>
          <a:noFill/>
          <a:ln>
            <a:noFill/>
          </a:ln>
        </p:spPr>
      </p:pic>
    </p:spTree>
    <p:extLst>
      <p:ext uri="{BB962C8B-B14F-4D97-AF65-F5344CB8AC3E}">
        <p14:creationId xmlns:p14="http://schemas.microsoft.com/office/powerpoint/2010/main" val="1634075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81869774"/>
              </p:ext>
            </p:extLst>
          </p:nvPr>
        </p:nvGraphicFramePr>
        <p:xfrm>
          <a:off x="812801" y="304801"/>
          <a:ext cx="10718799" cy="6446079"/>
        </p:xfrm>
        <a:graphic>
          <a:graphicData uri="http://schemas.openxmlformats.org/drawingml/2006/table">
            <a:tbl>
              <a:tblPr firstRow="1" firstCol="1" bandRow="1">
                <a:tableStyleId>{5C22544A-7EE6-4342-B048-85BDC9FD1C3A}</a:tableStyleId>
              </a:tblPr>
              <a:tblGrid>
                <a:gridCol w="3240590"/>
                <a:gridCol w="2826394"/>
                <a:gridCol w="2325415"/>
                <a:gridCol w="2326400"/>
              </a:tblGrid>
              <a:tr h="1565653">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Название блюда и набор продуктов из чего приготовлено</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1 кг. (руб.)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a:effectLst/>
                          <a:latin typeface="Times New Roman" panose="02020603050405020304" pitchFamily="18" charset="0"/>
                          <a:cs typeface="Times New Roman" panose="02020603050405020304" pitchFamily="18" charset="0"/>
                        </a:rPr>
                        <a:t>Норма продуктов для приготовления блюда на одного человека (грамм)</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2000" dirty="0">
                          <a:effectLst/>
                          <a:latin typeface="Times New Roman" panose="02020603050405020304" pitchFamily="18" charset="0"/>
                          <a:cs typeface="Times New Roman" panose="02020603050405020304" pitchFamily="18" charset="0"/>
                        </a:rPr>
                        <a:t>Стоимость ингредиентов, за указанное количество граммов (руб.)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8751">
                <a:tc>
                  <a:txBody>
                    <a:bodyPr/>
                    <a:lstStyle/>
                    <a:p>
                      <a:pPr algn="l">
                        <a:lnSpc>
                          <a:spcPct val="107000"/>
                        </a:lnSpc>
                        <a:spcAft>
                          <a:spcPts val="0"/>
                        </a:spcAft>
                      </a:pPr>
                      <a:r>
                        <a:rPr lang="ru-RU" sz="2800" b="1" dirty="0">
                          <a:effectLst/>
                          <a:latin typeface="Times New Roman" panose="02020603050405020304" pitchFamily="18" charset="0"/>
                          <a:cs typeface="Times New Roman" panose="02020603050405020304" pitchFamily="18" charset="0"/>
                        </a:rPr>
                        <a:t>Картофель</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49-00</a:t>
                      </a:r>
                      <a:endParaRPr lang="ru-RU" sz="28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30</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1-47</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8751">
                <a:tc>
                  <a:txBody>
                    <a:bodyPr/>
                    <a:lstStyle/>
                    <a:p>
                      <a:pPr algn="l">
                        <a:lnSpc>
                          <a:spcPct val="107000"/>
                        </a:lnSpc>
                        <a:spcAft>
                          <a:spcPts val="0"/>
                        </a:spcAft>
                      </a:pPr>
                      <a:r>
                        <a:rPr lang="ru-RU" sz="2800" b="1" dirty="0">
                          <a:effectLst/>
                          <a:latin typeface="Times New Roman" panose="02020603050405020304" pitchFamily="18" charset="0"/>
                          <a:cs typeface="Times New Roman" panose="02020603050405020304" pitchFamily="18" charset="0"/>
                        </a:rPr>
                        <a:t>Морковь</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45-00</a:t>
                      </a:r>
                      <a:endParaRPr lang="ru-RU" sz="28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20</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0-90</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8751">
                <a:tc>
                  <a:txBody>
                    <a:bodyPr/>
                    <a:lstStyle/>
                    <a:p>
                      <a:pPr algn="l">
                        <a:lnSpc>
                          <a:spcPct val="107000"/>
                        </a:lnSpc>
                        <a:spcAft>
                          <a:spcPts val="0"/>
                        </a:spcAft>
                      </a:pPr>
                      <a:r>
                        <a:rPr lang="ru-RU" sz="2800" b="1" dirty="0">
                          <a:effectLst/>
                          <a:latin typeface="Times New Roman" panose="02020603050405020304" pitchFamily="18" charset="0"/>
                          <a:cs typeface="Times New Roman" panose="02020603050405020304" pitchFamily="18" charset="0"/>
                        </a:rPr>
                        <a:t>Лук</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48-00</a:t>
                      </a:r>
                      <a:endParaRPr lang="ru-RU" sz="28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20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0-96</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4389">
                <a:tc>
                  <a:txBody>
                    <a:bodyPr/>
                    <a:lstStyle/>
                    <a:p>
                      <a:pPr algn="l">
                        <a:lnSpc>
                          <a:spcPct val="107000"/>
                        </a:lnSpc>
                        <a:spcAft>
                          <a:spcPts val="0"/>
                        </a:spcAft>
                      </a:pPr>
                      <a:r>
                        <a:rPr lang="ru-RU" sz="2800" b="1">
                          <a:effectLst/>
                          <a:latin typeface="Times New Roman" panose="02020603050405020304" pitchFamily="18" charset="0"/>
                          <a:cs typeface="Times New Roman" panose="02020603050405020304" pitchFamily="18" charset="0"/>
                        </a:rPr>
                        <a:t>Горох</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41-00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200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8-20</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8751">
                <a:tc>
                  <a:txBody>
                    <a:bodyPr/>
                    <a:lstStyle/>
                    <a:p>
                      <a:pPr algn="l">
                        <a:lnSpc>
                          <a:spcPct val="107000"/>
                        </a:lnSpc>
                        <a:spcAft>
                          <a:spcPts val="0"/>
                        </a:spcAft>
                      </a:pPr>
                      <a:r>
                        <a:rPr lang="ru-RU" sz="2800" b="1" dirty="0">
                          <a:effectLst/>
                          <a:latin typeface="Times New Roman" panose="02020603050405020304" pitchFamily="18" charset="0"/>
                          <a:cs typeface="Times New Roman" panose="02020603050405020304" pitchFamily="18" charset="0"/>
                        </a:rPr>
                        <a:t>Масло сливочное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121-50</a:t>
                      </a:r>
                    </a:p>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30</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18-23</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8751">
                <a:tc>
                  <a:txBody>
                    <a:bodyPr/>
                    <a:lstStyle/>
                    <a:p>
                      <a:pPr algn="l">
                        <a:lnSpc>
                          <a:spcPct val="107000"/>
                        </a:lnSpc>
                        <a:spcAft>
                          <a:spcPts val="0"/>
                        </a:spcAft>
                      </a:pPr>
                      <a:r>
                        <a:rPr lang="ru-RU" sz="2800" b="1">
                          <a:effectLst/>
                          <a:latin typeface="Times New Roman" panose="02020603050405020304" pitchFamily="18" charset="0"/>
                          <a:cs typeface="Times New Roman" panose="02020603050405020304" pitchFamily="18" charset="0"/>
                        </a:rPr>
                        <a:t>Хлеб для гренок</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smtClean="0">
                          <a:effectLst/>
                          <a:latin typeface="Times New Roman" panose="02020603050405020304" pitchFamily="18" charset="0"/>
                          <a:cs typeface="Times New Roman" panose="02020603050405020304" pitchFamily="18" charset="0"/>
                        </a:rPr>
                        <a:t>31-00</a:t>
                      </a:r>
                      <a:endParaRPr lang="ru-RU" sz="28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a:effectLst/>
                          <a:latin typeface="Times New Roman" panose="02020603050405020304" pitchFamily="18" charset="0"/>
                          <a:cs typeface="Times New Roman" panose="02020603050405020304" pitchFamily="18" charset="0"/>
                        </a:rPr>
                        <a:t>20</a:t>
                      </a:r>
                      <a:endParaRPr lang="ru-RU"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1-55</a:t>
                      </a:r>
                    </a:p>
                    <a:p>
                      <a:pPr algn="ctr">
                        <a:lnSpc>
                          <a:spcPct val="107000"/>
                        </a:lnSpc>
                        <a:spcAft>
                          <a:spcPts val="0"/>
                        </a:spcAft>
                      </a:pPr>
                      <a:r>
                        <a:rPr lang="ru-RU" sz="2800" b="1" dirty="0">
                          <a:effectLst/>
                          <a:latin typeface="Times New Roman" panose="02020603050405020304" pitchFamily="18" charset="0"/>
                          <a:cs typeface="Times New Roman" panose="02020603050405020304" pitchFamily="18" charset="0"/>
                        </a:rPr>
                        <a:t> </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36061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Facet</Template>
  <TotalTime>217</TotalTime>
  <Words>755</Words>
  <Application>Microsoft Office PowerPoint</Application>
  <PresentationFormat>Широкоэкранный</PresentationFormat>
  <Paragraphs>152</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 Unicode MS</vt:lpstr>
      <vt:lpstr>Calibri</vt:lpstr>
      <vt:lpstr>Garamond</vt:lpstr>
      <vt:lpstr>Times New Roman</vt:lpstr>
      <vt:lpstr>Savon</vt:lpstr>
      <vt:lpstr> «ритмы века» ГКУ ВО «Карабановский детский дом»</vt:lpstr>
      <vt:lpstr>Презентация PowerPoint</vt:lpstr>
      <vt:lpstr>Салат «Овощной с ветчиной»</vt:lpstr>
      <vt:lpstr>Презентация PowerPoint</vt:lpstr>
      <vt:lpstr>Презентация PowerPoint</vt:lpstr>
      <vt:lpstr>Презентация PowerPoint</vt:lpstr>
      <vt:lpstr>Презентация PowerPoint</vt:lpstr>
      <vt:lpstr>СУП -ПЮРЕ ГОРОХОВЫЙ С ГРЕНКАМИ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Рыба по–скандинавски в  картофельной стружке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МАРИНАД ОВОЩИ ТУШЕНЫЕ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КОМПОТ ИЗ СУХОФРУКТОВ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ГКУ ВО «Карабановский детский дом»</dc:title>
  <dc:creator>1</dc:creator>
  <cp:lastModifiedBy>1</cp:lastModifiedBy>
  <cp:revision>20</cp:revision>
  <dcterms:created xsi:type="dcterms:W3CDTF">2022-04-11T10:18:29Z</dcterms:created>
  <dcterms:modified xsi:type="dcterms:W3CDTF">2022-04-11T13:58:37Z</dcterms:modified>
</cp:coreProperties>
</file>