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256" r:id="rId3"/>
    <p:sldId id="264" r:id="rId4"/>
    <p:sldId id="257" r:id="rId5"/>
    <p:sldId id="262" r:id="rId6"/>
    <p:sldId id="266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5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BCA6C-6F1C-4904-BAA3-10C2872F19EC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E6758-3E63-4320-B19F-65B6B71E9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379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8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63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86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13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02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65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19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47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5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59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53630-945A-4F92-B0D4-3BB28921A918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CB519-F724-4D01-8D81-F6F62460F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04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957" y="-71541"/>
            <a:ext cx="9144000" cy="68580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F545A54-4E16-49DF-A193-E8564D4CC092}"/>
              </a:ext>
            </a:extLst>
          </p:cNvPr>
          <p:cNvSpPr/>
          <p:nvPr/>
        </p:nvSpPr>
        <p:spPr>
          <a:xfrm>
            <a:off x="1203090" y="2598003"/>
            <a:ext cx="634648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«ПАЛИТРА ТАЛАНТОВ»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D0FF1DD-91C6-4110-A7F8-CDC233EA12F3}"/>
              </a:ext>
            </a:extLst>
          </p:cNvPr>
          <p:cNvSpPr/>
          <p:nvPr/>
        </p:nvSpPr>
        <p:spPr>
          <a:xfrm>
            <a:off x="1623284" y="71541"/>
            <a:ext cx="637065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ГКУ ВО «Муромский</a:t>
            </a:r>
          </a:p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детский дом»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ED9A344-02A7-40DF-8402-67300EBB3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6843" y="3519098"/>
            <a:ext cx="2362200" cy="19526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B904514-BA0E-48E2-BFB8-CB68EEFF4A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607053"/>
            <a:ext cx="2492896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024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83569" y="548681"/>
            <a:ext cx="7776864" cy="172819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Волшебная мастерская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2276872"/>
            <a:ext cx="2733915" cy="36429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ACFA6A7-F3E0-446C-A8F4-55DFE36EF895}"/>
              </a:ext>
            </a:extLst>
          </p:cNvPr>
          <p:cNvSpPr/>
          <p:nvPr/>
        </p:nvSpPr>
        <p:spPr>
          <a:xfrm>
            <a:off x="4427984" y="5641100"/>
            <a:ext cx="4511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Ватутин Антон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0E5D7A8-19DE-4FF9-91C2-57EAEAB794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8049" y="2276872"/>
            <a:ext cx="3605386" cy="3605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84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16" y="8888"/>
            <a:ext cx="9144000" cy="6858000"/>
          </a:xfrm>
          <a:prstGeom prst="rect">
            <a:avLst/>
          </a:prstGeom>
        </p:spPr>
      </p:pic>
      <p:pic>
        <p:nvPicPr>
          <p:cNvPr id="9" name="Picture 5" descr="увеличение 34 Кб">
            <a:extLst>
              <a:ext uri="{FF2B5EF4-FFF2-40B4-BE49-F238E27FC236}">
                <a16:creationId xmlns:a16="http://schemas.microsoft.com/office/drawing/2014/main" id="{BEEEC5AF-A35F-4974-B864-6C9297E17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37" y="942361"/>
            <a:ext cx="3441861" cy="230425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30455EB0-CDBC-4E29-A5C9-406226DF514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27584" y="248671"/>
            <a:ext cx="8229600" cy="1020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</a:rPr>
              <a:t>Краткое описание материалов</a:t>
            </a:r>
          </a:p>
        </p:txBody>
      </p:sp>
      <p:pic>
        <p:nvPicPr>
          <p:cNvPr id="11" name="Picture 6" descr="shoveler">
            <a:extLst>
              <a:ext uri="{FF2B5EF4-FFF2-40B4-BE49-F238E27FC236}">
                <a16:creationId xmlns:a16="http://schemas.microsoft.com/office/drawing/2014/main" id="{554A0ECF-68EE-4BB0-B666-8142E2D892B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865" y="1077718"/>
            <a:ext cx="2160588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1286DD8-58B4-43D2-A57E-7CB1502ECDAC}"/>
              </a:ext>
            </a:extLst>
          </p:cNvPr>
          <p:cNvSpPr/>
          <p:nvPr/>
        </p:nvSpPr>
        <p:spPr>
          <a:xfrm>
            <a:off x="4355292" y="1100245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2000" b="1" dirty="0">
                <a:solidFill>
                  <a:srgbClr val="FF0000"/>
                </a:solidFill>
              </a:rPr>
              <a:t>1. ПЕРВОЕ звено технологической цепи - подбор сырья. Глину брали вблизи поселения (обычно на берегу реки Оки). Искали чистую, без песка, без гальки, не комковатую. Хорошая глина должна быть однородной, пластичной, хорошо разминаться в руках, при сжатии в кулак - держать форму.</a:t>
            </a:r>
            <a:r>
              <a:rPr lang="ru-RU" altLang="ru-RU" sz="2000" dirty="0">
                <a:solidFill>
                  <a:srgbClr val="FF0000"/>
                </a:solidFill>
              </a:rPr>
              <a:t>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D676DA1-040B-4592-B5C5-C0F150350AC1}"/>
              </a:ext>
            </a:extLst>
          </p:cNvPr>
          <p:cNvSpPr/>
          <p:nvPr/>
        </p:nvSpPr>
        <p:spPr>
          <a:xfrm>
            <a:off x="514837" y="3751969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Open Sans"/>
              </a:rPr>
              <a:t>2. Подготовка глины, лепка - главные секреты глиняного горшка. Начиная работу с подготовленной глиной, необходимо слепить жгутики-колбаски и из них выложить на доске – максимально широкую часть будущего горшка. Первый слой жгута необходимо плотно прилепить к доске и уже на него выкладывать каждый последующий слой глиняных жгутов.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865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7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1600" y="692696"/>
            <a:ext cx="75608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rgbClr val="C00000"/>
                </a:solidFill>
              </a:rPr>
              <a:t>3. Придание изделию нужной формы: </a:t>
            </a:r>
          </a:p>
          <a:p>
            <a:pPr algn="ctr"/>
            <a:r>
              <a:rPr lang="ru-RU" sz="2000" b="1" i="1" dirty="0">
                <a:solidFill>
                  <a:srgbClr val="C00000"/>
                </a:solidFill>
              </a:rPr>
              <a:t>Вытягивание, расширение или сужение формы, сглаживание , выравнивание на гончарном круге.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65B9E6-083E-4184-9147-800D2B329BE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831" y="1841347"/>
            <a:ext cx="2949792" cy="39330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F0F25DB-DD94-4092-ADB1-324F2E8B85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47" y="1916832"/>
            <a:ext cx="2869434" cy="38237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532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44" y="-2984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F545A54-4E16-49DF-A193-E8564D4CC092}"/>
              </a:ext>
            </a:extLst>
          </p:cNvPr>
          <p:cNvSpPr/>
          <p:nvPr/>
        </p:nvSpPr>
        <p:spPr>
          <a:xfrm>
            <a:off x="284342" y="33619"/>
            <a:ext cx="879240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Педагог-наставник</a:t>
            </a:r>
          </a:p>
          <a:p>
            <a:pPr algn="ctr"/>
            <a:r>
              <a:rPr lang="ru-RU" sz="4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Светлана </a:t>
            </a:r>
            <a:r>
              <a:rPr lang="ru-RU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Вячеславовна </a:t>
            </a:r>
            <a:r>
              <a:rPr lang="ru-RU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Суслина</a:t>
            </a:r>
            <a:endParaRPr lang="ru-RU" sz="48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87B06A1-B456-4FA5-AE11-3FB3B4CEA4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940" y="1603279"/>
            <a:ext cx="3430315" cy="45711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ACE364A-97F3-46C5-97B2-D18A2FBC6293}"/>
              </a:ext>
            </a:extLst>
          </p:cNvPr>
          <p:cNvSpPr/>
          <p:nvPr/>
        </p:nvSpPr>
        <p:spPr>
          <a:xfrm>
            <a:off x="679388" y="199972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181818"/>
                </a:solidFill>
                <a:latin typeface="Open Sans"/>
              </a:rPr>
              <a:t>Мастер сказал, что необходимо не меньше 10 занятий, чтобы получился горшочек. Сама же Светлана Вячеславовна продемонстрировала свое мастерство, и за 50 секунд горшочек был перед нами.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39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3" y="0"/>
            <a:ext cx="9144000" cy="6858000"/>
          </a:xfrm>
          <a:prstGeom prst="rect">
            <a:avLst/>
          </a:prstGeom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30455EB0-CDBC-4E29-A5C9-406226DF514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27584" y="248671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dirty="0">
                <a:solidFill>
                  <a:srgbClr val="FF0000"/>
                </a:solidFill>
              </a:rPr>
              <a:t>Примерная стоимость затраченных средств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8EC3D2-931E-4541-97CE-1A0A1B449C89}"/>
              </a:ext>
            </a:extLst>
          </p:cNvPr>
          <p:cNvSpPr txBox="1"/>
          <p:nvPr/>
        </p:nvSpPr>
        <p:spPr>
          <a:xfrm>
            <a:off x="179512" y="1691111"/>
            <a:ext cx="89031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Для поделки средства мы не затратили, за исключением времени, терпения, фантазии, немного приложенных усилий, так как глину добывали своими силами.</a:t>
            </a:r>
          </a:p>
          <a:p>
            <a:r>
              <a:rPr lang="ru-RU" dirty="0"/>
              <a:t>Гончарный круг позаимствовали в Специальной коррекционной школе-интернате округа Муром(уроки труда).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AF0A41B-9A0E-4E41-9889-EA6E81DB00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300474"/>
              </p:ext>
            </p:extLst>
          </p:nvPr>
        </p:nvGraphicFramePr>
        <p:xfrm>
          <a:off x="1187624" y="2996952"/>
          <a:ext cx="6480720" cy="2099734"/>
        </p:xfrm>
        <a:graphic>
          <a:graphicData uri="http://schemas.openxmlformats.org/drawingml/2006/table">
            <a:tbl>
              <a:tblPr/>
              <a:tblGrid>
                <a:gridCol w="6480720">
                  <a:extLst>
                    <a:ext uri="{9D8B030D-6E8A-4147-A177-3AD203B41FA5}">
                      <a16:colId xmlns:a16="http://schemas.microsoft.com/office/drawing/2014/main" val="4203531214"/>
                    </a:ext>
                  </a:extLst>
                </a:gridCol>
              </a:tblGrid>
              <a:tr h="1049867">
                <a:tc>
                  <a:txBody>
                    <a:bodyPr/>
                    <a:lstStyle/>
                    <a:p>
                      <a:r>
                        <a:rPr lang="ru-RU" dirty="0"/>
                        <a:t>№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850311"/>
                  </a:ext>
                </a:extLst>
              </a:tr>
              <a:tr h="1049867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4175048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2FC47EE3-6386-4FF3-9B14-0BF667515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71564"/>
              </p:ext>
            </p:extLst>
          </p:nvPr>
        </p:nvGraphicFramePr>
        <p:xfrm>
          <a:off x="1998133" y="2996952"/>
          <a:ext cx="4086035" cy="1008112"/>
        </p:xfrm>
        <a:graphic>
          <a:graphicData uri="http://schemas.openxmlformats.org/drawingml/2006/table">
            <a:tbl>
              <a:tblPr/>
              <a:tblGrid>
                <a:gridCol w="4086035">
                  <a:extLst>
                    <a:ext uri="{9D8B030D-6E8A-4147-A177-3AD203B41FA5}">
                      <a16:colId xmlns:a16="http://schemas.microsoft.com/office/drawing/2014/main" val="4182059337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r>
                        <a:rPr lang="ru-RU" dirty="0"/>
                        <a:t>Наименование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896657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C8FE4BF5-0A8C-45F9-9E3B-9363313AE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05878"/>
              </p:ext>
            </p:extLst>
          </p:nvPr>
        </p:nvGraphicFramePr>
        <p:xfrm>
          <a:off x="3739303" y="2996952"/>
          <a:ext cx="3929041" cy="2083296"/>
        </p:xfrm>
        <a:graphic>
          <a:graphicData uri="http://schemas.openxmlformats.org/drawingml/2006/table">
            <a:tbl>
              <a:tblPr/>
              <a:tblGrid>
                <a:gridCol w="2344865">
                  <a:extLst>
                    <a:ext uri="{9D8B030D-6E8A-4147-A177-3AD203B41FA5}">
                      <a16:colId xmlns:a16="http://schemas.microsoft.com/office/drawing/2014/main" val="2008383838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599750371"/>
                    </a:ext>
                  </a:extLst>
                </a:gridCol>
              </a:tblGrid>
              <a:tr h="1041648">
                <a:tc>
                  <a:txBody>
                    <a:bodyPr/>
                    <a:lstStyle/>
                    <a:p>
                      <a:r>
                        <a:rPr lang="ru-RU" dirty="0"/>
                        <a:t>количество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Цена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0855654"/>
                  </a:ext>
                </a:extLst>
              </a:tr>
              <a:tr h="1041648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18.000 </a:t>
                      </a:r>
                      <a:r>
                        <a:rPr lang="ru-RU" dirty="0" err="1"/>
                        <a:t>руб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329296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01D17CCA-1E49-494A-AF3C-26071B452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753681"/>
              </p:ext>
            </p:extLst>
          </p:nvPr>
        </p:nvGraphicFramePr>
        <p:xfrm>
          <a:off x="1972733" y="4031816"/>
          <a:ext cx="1766570" cy="1038117"/>
        </p:xfrm>
        <a:graphic>
          <a:graphicData uri="http://schemas.openxmlformats.org/drawingml/2006/table">
            <a:tbl>
              <a:tblPr/>
              <a:tblGrid>
                <a:gridCol w="1766570">
                  <a:extLst>
                    <a:ext uri="{9D8B030D-6E8A-4147-A177-3AD203B41FA5}">
                      <a16:colId xmlns:a16="http://schemas.microsoft.com/office/drawing/2014/main" val="12892410"/>
                    </a:ext>
                  </a:extLst>
                </a:gridCol>
              </a:tblGrid>
              <a:tr h="1038117">
                <a:tc>
                  <a:txBody>
                    <a:bodyPr/>
                    <a:lstStyle/>
                    <a:p>
                      <a:r>
                        <a:rPr lang="ru-RU" dirty="0"/>
                        <a:t>Гончарный круг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36900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9651245-BF93-47BA-94B4-CB00F901B6A2}"/>
              </a:ext>
            </a:extLst>
          </p:cNvPr>
          <p:cNvSpPr txBox="1"/>
          <p:nvPr/>
        </p:nvSpPr>
        <p:spPr>
          <a:xfrm>
            <a:off x="4716016" y="551723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Итог: 18.000 </a:t>
            </a:r>
            <a:r>
              <a:rPr lang="ru-RU" dirty="0" err="1"/>
              <a:t>руб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38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30455EB0-CDBC-4E29-A5C9-406226DF514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27584" y="248671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</a:rPr>
              <a:t>Цель применения представленного изделия в самостоятельной жизни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9CBED41-3513-4DA6-A05A-F74ED768C062}"/>
              </a:ext>
            </a:extLst>
          </p:cNvPr>
          <p:cNvSpPr/>
          <p:nvPr/>
        </p:nvSpPr>
        <p:spPr>
          <a:xfrm>
            <a:off x="251520" y="2060848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Глиняный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 </a:t>
            </a:r>
            <a:r>
              <a:rPr lang="ru-RU" b="1" dirty="0">
                <a:solidFill>
                  <a:srgbClr val="333333"/>
                </a:solidFill>
                <a:latin typeface="YS Text"/>
              </a:rPr>
              <a:t>горшок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 с древних времен служил людям, исполняя роль посуды для приготовления пищи, хранения продуктов и использования в хозяйственных целях.</a:t>
            </a:r>
          </a:p>
          <a:p>
            <a:r>
              <a:rPr lang="ru-RU" dirty="0">
                <a:solidFill>
                  <a:srgbClr val="333333"/>
                </a:solidFill>
                <a:latin typeface="YS Text"/>
              </a:rPr>
              <a:t>Блюда, которые готовятся в </a:t>
            </a:r>
            <a:r>
              <a:rPr lang="ru-RU" b="1" dirty="0">
                <a:solidFill>
                  <a:srgbClr val="333333"/>
                </a:solidFill>
                <a:latin typeface="YS Text"/>
              </a:rPr>
              <a:t>глиняной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 посуде, обладают неповторимым вкусом, отличаются сочностью и ароматным запахом, натуральный и экологически чистый состав сырья, что делает продукты полезнее для здоровья, а также сохраняют все полезные свойства продуктов питания.</a:t>
            </a:r>
          </a:p>
          <a:p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Цель моего изделия 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это развитие забытого ремесла, создание положительных эмоций.</a:t>
            </a:r>
          </a:p>
          <a:p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будущем, я открою свою мастерскую, буду создавать разную посуду, то есть буду способствовать развитию здоровой нации, так как если люди будут питаться из глиняной посуды, то будут жить долго и счастливо, а также обеспечу людей рабочими местами. Так же буду участвовать в различных ярмарках, продавать изделия и мое занятие всегда будет приносить стабильный доход.</a:t>
            </a:r>
          </a:p>
          <a:p>
            <a:r>
              <a:rPr lang="ru-RU" dirty="0">
                <a:solidFill>
                  <a:srgbClr val="333333"/>
                </a:solidFill>
                <a:latin typeface="YS Text"/>
              </a:rPr>
              <a:t>В перспективе вижу себя </a:t>
            </a:r>
            <a:r>
              <a:rPr lang="ru-RU">
                <a:solidFill>
                  <a:srgbClr val="333333"/>
                </a:solidFill>
                <a:latin typeface="YS Text"/>
              </a:rPr>
              <a:t>индивидуальным предпринимателем.</a:t>
            </a:r>
            <a:endParaRPr lang="ru-RU" b="0" i="0" dirty="0">
              <a:solidFill>
                <a:srgbClr val="333333"/>
              </a:solidFill>
              <a:effectLst/>
              <a:latin typeface="YS Text"/>
            </a:endParaRPr>
          </a:p>
        </p:txBody>
      </p:sp>
    </p:spTree>
    <p:extLst>
      <p:ext uri="{BB962C8B-B14F-4D97-AF65-F5344CB8AC3E}">
        <p14:creationId xmlns:p14="http://schemas.microsoft.com/office/powerpoint/2010/main" val="605097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5000">
        <p:fade/>
      </p:transition>
    </mc:Choice>
    <mc:Fallback xmlns="">
      <p:transition spd="slow" advClick="0" advTm="5000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247</Words>
  <Application>Microsoft Office PowerPoint</Application>
  <PresentationFormat>Экран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Open Sans</vt:lpstr>
      <vt:lpstr>YS Text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Ксения Гадалова</cp:lastModifiedBy>
  <cp:revision>19</cp:revision>
  <dcterms:created xsi:type="dcterms:W3CDTF">2016-04-17T09:36:17Z</dcterms:created>
  <dcterms:modified xsi:type="dcterms:W3CDTF">2022-04-05T13:47:21Z</dcterms:modified>
</cp:coreProperties>
</file>