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65" r:id="rId5"/>
    <p:sldId id="264" r:id="rId6"/>
    <p:sldId id="260" r:id="rId7"/>
    <p:sldId id="257" r:id="rId8"/>
    <p:sldId id="259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99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19650-06BF-474D-BFB6-C8AAA39FF6AB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4C39-0112-4920-8569-D7A594F72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84784"/>
            <a:ext cx="2304256" cy="185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692696"/>
            <a:ext cx="4536504" cy="2448272"/>
          </a:xfrm>
        </p:spPr>
        <p:txBody>
          <a:bodyPr>
            <a:normAutofit fontScale="90000"/>
          </a:bodyPr>
          <a:lstStyle/>
          <a:p>
            <a:r>
              <a:rPr lang="ru-RU" sz="1800" i="1" dirty="0" smtClean="0">
                <a:latin typeface="Book Antiqua" pitchFamily="18" charset="0"/>
              </a:rPr>
              <a:t/>
            </a:r>
            <a:br>
              <a:rPr lang="ru-RU" sz="1800" i="1" dirty="0" smtClean="0">
                <a:latin typeface="Book Antiqua" pitchFamily="18" charset="0"/>
              </a:rPr>
            </a:br>
            <a:r>
              <a:rPr lang="ru-RU" sz="2200" i="1" dirty="0" smtClean="0">
                <a:latin typeface="Book Antiqua" pitchFamily="18" charset="0"/>
              </a:rPr>
              <a:t>ГКОУ  Владимирской области </a:t>
            </a:r>
            <a:br>
              <a:rPr lang="ru-RU" sz="2200" i="1" dirty="0" smtClean="0">
                <a:latin typeface="Book Antiqua" pitchFamily="18" charset="0"/>
              </a:rPr>
            </a:br>
            <a:r>
              <a:rPr lang="ru-RU" sz="2200" i="1" dirty="0" smtClean="0">
                <a:latin typeface="Book Antiqua" pitchFamily="18" charset="0"/>
              </a:rPr>
              <a:t>«Лухтоновская  специальная (коррекционная) общеобразовательная школа-интернат»</a:t>
            </a:r>
            <a:r>
              <a:rPr lang="ru-RU" sz="1800" i="1" dirty="0" smtClean="0">
                <a:latin typeface="Book Antiqua" pitchFamily="18" charset="0"/>
              </a:rPr>
              <a:t/>
            </a:r>
            <a:br>
              <a:rPr lang="ru-RU" sz="1800" i="1" dirty="0" smtClean="0">
                <a:latin typeface="Book Antiqua" pitchFamily="18" charset="0"/>
              </a:rPr>
            </a:br>
            <a:r>
              <a:rPr lang="ru-RU" sz="1800" i="1" dirty="0">
                <a:latin typeface="Book Antiqua" pitchFamily="18" charset="0"/>
              </a:rPr>
              <a:t/>
            </a:r>
            <a:br>
              <a:rPr lang="ru-RU" sz="1800" i="1" dirty="0">
                <a:latin typeface="Book Antiqua" pitchFamily="18" charset="0"/>
              </a:rPr>
            </a:br>
            <a:r>
              <a:rPr lang="ru-RU" sz="2200" b="1" i="1" u="sng" dirty="0" smtClean="0">
                <a:latin typeface="Book Antiqua" pitchFamily="18" charset="0"/>
              </a:rPr>
              <a:t/>
            </a:r>
            <a:br>
              <a:rPr lang="ru-RU" sz="2200" b="1" i="1" u="sng" dirty="0" smtClean="0">
                <a:latin typeface="Book Antiqua" pitchFamily="18" charset="0"/>
              </a:rPr>
            </a:br>
            <a:r>
              <a:rPr lang="ru-RU" sz="2200" b="1" i="1" u="sng" dirty="0">
                <a:latin typeface="Book Antiqua" pitchFamily="18" charset="0"/>
              </a:rPr>
              <a:t/>
            </a:r>
            <a:br>
              <a:rPr lang="ru-RU" sz="2200" b="1" i="1" u="sng" dirty="0">
                <a:latin typeface="Book Antiqua" pitchFamily="18" charset="0"/>
              </a:rPr>
            </a:br>
            <a:r>
              <a:rPr lang="ru-RU" sz="2200" b="1" i="1" u="sng" dirty="0" smtClean="0">
                <a:latin typeface="Book Antiqua" pitchFamily="18" charset="0"/>
              </a:rPr>
              <a:t/>
            </a:r>
            <a:br>
              <a:rPr lang="ru-RU" sz="2200" b="1" i="1" u="sng" dirty="0" smtClean="0">
                <a:latin typeface="Book Antiqua" pitchFamily="18" charset="0"/>
              </a:rPr>
            </a:br>
            <a:endParaRPr lang="ru-RU" sz="2200" dirty="0"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573016"/>
            <a:ext cx="4176464" cy="2971800"/>
          </a:xfrm>
        </p:spPr>
        <p:txBody>
          <a:bodyPr>
            <a:normAutofit fontScale="77500" lnSpcReduction="20000"/>
          </a:bodyPr>
          <a:lstStyle/>
          <a:p>
            <a:endParaRPr lang="ru-RU" sz="2200" b="1" i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Book Antiqua" pitchFamily="18" charset="0"/>
            </a:endParaRPr>
          </a:p>
          <a:p>
            <a:endParaRPr lang="ru-RU" sz="2200" b="1" i="1" u="sng" dirty="0">
              <a:solidFill>
                <a:schemeClr val="tx1">
                  <a:lumMod val="95000"/>
                  <a:lumOff val="5000"/>
                </a:schemeClr>
              </a:solidFill>
              <a:latin typeface="Book Antiqua" pitchFamily="18" charset="0"/>
            </a:endParaRPr>
          </a:p>
          <a:p>
            <a:r>
              <a:rPr lang="ru-RU" sz="2900" b="1" i="1" u="sng" dirty="0" smtClean="0">
                <a:solidFill>
                  <a:srgbClr val="0000FF"/>
                </a:solidFill>
                <a:latin typeface="Book Antiqua" pitchFamily="18" charset="0"/>
              </a:rPr>
              <a:t>Композиция: </a:t>
            </a:r>
          </a:p>
          <a:p>
            <a:r>
              <a:rPr lang="ru-RU" sz="3100" b="1" i="1" u="sng" dirty="0" smtClean="0">
                <a:solidFill>
                  <a:schemeClr val="tx1"/>
                </a:solidFill>
                <a:latin typeface="Book Antiqua" pitchFamily="18" charset="0"/>
              </a:rPr>
              <a:t>«ДЕНИСКИНЫ шкатулки»</a:t>
            </a:r>
          </a:p>
          <a:p>
            <a:endParaRPr lang="ru-RU" sz="2900" b="1" i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Book Antiqua" pitchFamily="18" charset="0"/>
            </a:endParaRPr>
          </a:p>
          <a:p>
            <a:r>
              <a:rPr lang="ru-RU" sz="2600" b="1" i="1" u="sng" dirty="0" smtClean="0">
                <a:solidFill>
                  <a:srgbClr val="0000FF"/>
                </a:solidFill>
                <a:latin typeface="Book Antiqua" pitchFamily="18" charset="0"/>
              </a:rPr>
              <a:t>Техника</a:t>
            </a:r>
            <a:r>
              <a:rPr lang="ru-RU" sz="2600" b="1" i="1" u="sng" dirty="0">
                <a:solidFill>
                  <a:srgbClr val="0000FF"/>
                </a:solidFill>
                <a:latin typeface="Book Antiqua" pitchFamily="18" charset="0"/>
              </a:rPr>
              <a:t>: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 «бумажная лоза»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(</a:t>
            </a:r>
            <a:r>
              <a:rPr lang="ru-RU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бумагоплетение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)</a:t>
            </a:r>
          </a:p>
          <a:p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Book Antiqua" pitchFamily="18" charset="0"/>
            </a:endParaRPr>
          </a:p>
          <a:p>
            <a:pPr algn="r"/>
            <a:r>
              <a:rPr lang="ru-RU" sz="2100" i="1" dirty="0" smtClean="0">
                <a:solidFill>
                  <a:srgbClr val="0000FF"/>
                </a:solidFill>
                <a:latin typeface="Book Antiqua" pitchFamily="18" charset="0"/>
              </a:rPr>
              <a:t>Работу выполнил: </a:t>
            </a:r>
          </a:p>
          <a:p>
            <a:pPr algn="r"/>
            <a:r>
              <a:rPr lang="ru-RU" sz="2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Катышов</a:t>
            </a:r>
            <a:r>
              <a:rPr lang="ru-RU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 Денис</a:t>
            </a:r>
            <a:endParaRPr lang="ru-RU" sz="2300" dirty="0">
              <a:solidFill>
                <a:schemeClr val="tx1">
                  <a:lumMod val="95000"/>
                  <a:lumOff val="5000"/>
                </a:schemeClr>
              </a:solidFill>
              <a:latin typeface="Book Antiqu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2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5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4754" b="10656"/>
          <a:stretch>
            <a:fillRect/>
          </a:stretch>
        </p:blipFill>
        <p:spPr bwMode="auto">
          <a:xfrm>
            <a:off x="0" y="-1"/>
            <a:ext cx="4644008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t="10853" b="9050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88640"/>
            <a:ext cx="8712968" cy="6264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i="1" u="sng" dirty="0" smtClean="0">
              <a:solidFill>
                <a:srgbClr val="0000FF"/>
              </a:solidFill>
              <a:latin typeface="Book Antiqua" pitchFamily="18" charset="0"/>
            </a:endParaRPr>
          </a:p>
          <a:p>
            <a:pPr algn="just"/>
            <a:endParaRPr lang="ru-RU" b="1" i="1" u="sng" dirty="0">
              <a:solidFill>
                <a:srgbClr val="0000FF"/>
              </a:solidFill>
              <a:latin typeface="Book Antiqua" pitchFamily="18" charset="0"/>
            </a:endParaRPr>
          </a:p>
          <a:p>
            <a:pPr algn="just"/>
            <a:endParaRPr lang="ru-RU" b="1" i="1" u="sng" dirty="0" smtClean="0">
              <a:solidFill>
                <a:srgbClr val="0000FF"/>
              </a:solidFill>
              <a:latin typeface="Book Antiqua" pitchFamily="18" charset="0"/>
            </a:endParaRPr>
          </a:p>
          <a:p>
            <a:pPr algn="just"/>
            <a:endParaRPr lang="ru-RU" b="1" i="1" u="sng" dirty="0">
              <a:solidFill>
                <a:srgbClr val="0000FF"/>
              </a:solidFill>
              <a:latin typeface="Book Antiqua" pitchFamily="18" charset="0"/>
            </a:endParaRPr>
          </a:p>
          <a:p>
            <a:pPr algn="just"/>
            <a:endParaRPr lang="ru-RU" b="1" i="1" u="sng" dirty="0" smtClean="0">
              <a:solidFill>
                <a:srgbClr val="0000FF"/>
              </a:solidFill>
              <a:latin typeface="Book Antiqua" pitchFamily="18" charset="0"/>
            </a:endParaRPr>
          </a:p>
          <a:p>
            <a:pPr algn="just"/>
            <a:endParaRPr lang="ru-RU" sz="1600" b="1" i="1" u="sng" dirty="0" smtClean="0">
              <a:solidFill>
                <a:srgbClr val="0000FF"/>
              </a:solidFill>
              <a:latin typeface="Book Antiqua" pitchFamily="18" charset="0"/>
            </a:endParaRPr>
          </a:p>
          <a:p>
            <a:pPr algn="just"/>
            <a:endParaRPr lang="ru-RU" sz="1600" b="1" i="1" u="sng" dirty="0">
              <a:solidFill>
                <a:srgbClr val="0000FF"/>
              </a:solidFill>
              <a:latin typeface="Book Antiqua" pitchFamily="18" charset="0"/>
            </a:endParaRPr>
          </a:p>
          <a:p>
            <a:pPr algn="just"/>
            <a:endParaRPr lang="ru-RU" sz="1600" b="1" i="1" u="sng" dirty="0" smtClean="0">
              <a:solidFill>
                <a:srgbClr val="0000FF"/>
              </a:solidFill>
              <a:latin typeface="Book Antiqua" pitchFamily="18" charset="0"/>
            </a:endParaRPr>
          </a:p>
          <a:p>
            <a:pPr algn="just"/>
            <a:r>
              <a:rPr lang="ru-RU" sz="1600" b="1" i="1" u="sng" dirty="0" smtClean="0">
                <a:solidFill>
                  <a:srgbClr val="0000FF"/>
                </a:solidFill>
                <a:latin typeface="Book Antiqua" pitchFamily="18" charset="0"/>
              </a:rPr>
              <a:t>Значимость: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	Часто человек сжигает или выбрасывает бумагу, загрязняя окружающую среду. Мы предлагаем использовать прочитанные газеты, журналы для создания объемных композиций – кашпо,  корзины для рукоделия, фруктов, карандашей. Таким образом, мы сможем решить одну из экологических проблем и украсить интерьер своего дома ручными работами.</a:t>
            </a:r>
          </a:p>
          <a:p>
            <a:pPr algn="just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 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</a:br>
            <a:r>
              <a:rPr lang="ru-RU" sz="1600" b="1" i="1" u="sng" dirty="0" smtClean="0">
                <a:solidFill>
                  <a:srgbClr val="0000FF"/>
                </a:solidFill>
                <a:latin typeface="Book Antiqua" pitchFamily="18" charset="0"/>
              </a:rPr>
              <a:t>Используемые материалы: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i="1" u="sng" dirty="0">
                <a:solidFill>
                  <a:srgbClr val="0000FF"/>
                </a:solidFill>
                <a:latin typeface="Book Antiqua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Book Antiqua" pitchFamily="18" charset="0"/>
              </a:rPr>
              <a:t>газеты, журналы, использованная бумага и т.д.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Book Antiqua" pitchFamily="18" charset="0"/>
              </a:rPr>
              <a:t>клей ПВА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Book Antiqua" pitchFamily="18" charset="0"/>
              </a:rPr>
              <a:t>материалы для декора</a:t>
            </a:r>
          </a:p>
          <a:p>
            <a:pPr algn="just">
              <a:buFont typeface="Arial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r>
              <a:rPr lang="ru-RU" sz="1600" b="1" i="1" u="sng" dirty="0" smtClean="0">
                <a:solidFill>
                  <a:srgbClr val="0000FF"/>
                </a:solidFill>
                <a:latin typeface="Book Antiqua" pitchFamily="18" charset="0"/>
              </a:rPr>
              <a:t>Способы применения: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Book Antiqua" pitchFamily="18" charset="0"/>
              </a:rPr>
              <a:t>Способы применения изделий из «бумажной лозы» зависят от вида изделия. </a:t>
            </a:r>
            <a:r>
              <a:rPr lang="ru-RU" sz="1600" dirty="0" err="1" smtClean="0">
                <a:solidFill>
                  <a:schemeClr val="tx1"/>
                </a:solidFill>
                <a:latin typeface="Book Antiqua" pitchFamily="18" charset="0"/>
              </a:rPr>
              <a:t>Салфетница</a:t>
            </a:r>
            <a:r>
              <a:rPr lang="ru-RU" sz="1600" dirty="0" smtClean="0">
                <a:solidFill>
                  <a:schemeClr val="tx1"/>
                </a:solidFill>
                <a:latin typeface="Book Antiqua" pitchFamily="18" charset="0"/>
              </a:rPr>
              <a:t> – для украшения стола, для салфеток. Шкатулка, корзиночка – для хранения различных предметов (для рукоделия, для продуктов, мелких бытовых предметов и т.д.)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r>
              <a:rPr lang="ru-RU" sz="1600" b="1" i="1" u="sng" dirty="0" smtClean="0">
                <a:solidFill>
                  <a:srgbClr val="0000FF"/>
                </a:solidFill>
                <a:latin typeface="Book Antiqua" pitchFamily="18" charset="0"/>
              </a:rPr>
              <a:t>Стоимость затраченных средств: - 89 рублей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Book Antiqua" pitchFamily="18" charset="0"/>
              </a:rPr>
              <a:t>Газеты – о рублей;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Book Antiqua" pitchFamily="18" charset="0"/>
              </a:rPr>
              <a:t>Клей ПВА – 54 рубля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Book Antiqua" pitchFamily="18" charset="0"/>
              </a:rPr>
              <a:t>Украшение для декора – 35 рублей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Book Antiqua" pitchFamily="18" charset="0"/>
              </a:rPr>
              <a:t>P.S. </a:t>
            </a:r>
            <a:r>
              <a:rPr lang="ru-RU" sz="1600" b="1" dirty="0" smtClean="0">
                <a:solidFill>
                  <a:srgbClr val="FF0000"/>
                </a:solidFill>
                <a:latin typeface="Book Antiqua" pitchFamily="18" charset="0"/>
              </a:rPr>
              <a:t>Продажа  данных изделий  может принести дополнительный доход. Стоимость изделий ручной работы примерно – 300 рублей. </a:t>
            </a:r>
          </a:p>
          <a:p>
            <a:pPr algn="just"/>
            <a:endParaRPr lang="ru-RU" dirty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algn="just"/>
            <a:endParaRPr lang="ru-RU" dirty="0">
              <a:solidFill>
                <a:schemeClr val="tx1"/>
              </a:solidFill>
              <a:latin typeface="Book Antiqua" pitchFamily="18" charset="0"/>
            </a:endParaRPr>
          </a:p>
          <a:p>
            <a:pPr algn="just"/>
            <a:endParaRPr lang="ru-RU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052736"/>
            <a:ext cx="8435280" cy="5472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endParaRPr kumimoji="0" lang="ru-RU" sz="6700" b="1" i="0" u="none" strike="noStrike" kern="120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700" b="1" dirty="0" smtClean="0">
              <a:solidFill>
                <a:srgbClr val="00CC00"/>
              </a:solidFill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700" b="1" i="0" u="none" strike="noStrike" kern="120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700" b="1" dirty="0" smtClean="0">
              <a:solidFill>
                <a:srgbClr val="00CC00"/>
              </a:solidFill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700" b="1" i="0" u="none" strike="noStrike" kern="120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700" b="1" dirty="0" smtClean="0">
              <a:solidFill>
                <a:srgbClr val="00CC00"/>
              </a:solidFill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700" b="1" i="0" u="none" strike="noStrike" kern="120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700" b="1" dirty="0" smtClean="0">
              <a:solidFill>
                <a:srgbClr val="00CC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6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1. </a:t>
            </a:r>
            <a:r>
              <a:rPr kumimoji="0" lang="ru-RU" sz="5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Скручиваем трубочки (заготовки)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Перед началом плетения, надо приготовить исходный материал — накрутить из газет или журналов трубочки. Чтобы приготовить трубочки, надо сначала нарезать бумагу на куски нужного размера. Берем спицу и бумажную полосу. Уголок бумаги закручиваем вокруг спицы, постепенно, слой за слоем, скатываем трубочку. Край полосы закрепляем каплей клея. </a:t>
            </a:r>
            <a:br>
              <a:rPr kumimoji="0" lang="ru-RU" sz="5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5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Один край трубочки должен получиться тонким, а второй — толстым. Чтобы соединить две газетные трубочки, в толстую часть капаем несколько капель клея ПВА, вставляем вторую трубочку тонким краем. Теперь ждем пока высохнет.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600" b="1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2. </a:t>
            </a:r>
            <a:r>
              <a:rPr kumimoji="0" lang="ru-RU" sz="5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Формируем дно.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kumimoji="0" lang="ru-RU" sz="5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Несколько трубочек переплетают между собой, формируя центр. Затем, используя некоторые из «лозин», оплетают основу, добавляя размер или придавая более округлую форму.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При переходе на плетение стенок, трубочки основы перекрещиваем одну с другой.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3. Далее процесс плетения такой:</a:t>
            </a:r>
          </a:p>
          <a:p>
            <a:pPr lvl="0" algn="just" fontAlgn="base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Берем две трубочки, укладываем их между двух крайних стоек крест-накрест. Получается одна трубочка лежит перед работой, другая — позади.</a:t>
            </a:r>
          </a:p>
          <a:p>
            <a:pPr lvl="0" fontAlgn="base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Придерживая одной рукой трубочки в месте пересечения, второй загибаем, обходя следующую стойку. В итоге, та трубочка которая была впереди — оказывается сзади, та что была сзади — оказывается впереди.</a:t>
            </a:r>
          </a:p>
          <a:p>
            <a:pPr lvl="0" fontAlgn="base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Снова загибаем, обходя следующую стойку и так до конца ряда.</a:t>
            </a:r>
          </a:p>
          <a:p>
            <a:pPr lvl="0" fontAlgn="base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Плетение каждого ряда повторяется до конца изделия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fontAlgn="base">
              <a:lnSpc>
                <a:spcPct val="120000"/>
              </a:lnSpc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20000"/>
              </a:lnSpc>
            </a:pPr>
            <a:r>
              <a:rPr lang="ru-RU" sz="5600" b="1" u="sng" dirty="0" smtClean="0">
                <a:latin typeface="Times New Roman" pitchFamily="18" charset="0"/>
                <a:cs typeface="Times New Roman" pitchFamily="18" charset="0"/>
              </a:rPr>
              <a:t>4. Край.</a:t>
            </a:r>
          </a:p>
          <a:p>
            <a:pPr lvl="0" fontAlgn="base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Оставшиеся лишними концы рабочей трубки и стенок обрезать и заправить внутрь длинной палочкой, создавая окантовку. Готовое изделие можно покрасить,  задекорировать.</a:t>
            </a:r>
          </a:p>
          <a:p>
            <a:pPr lvl="0" fontAlgn="base">
              <a:lnSpc>
                <a:spcPct val="120000"/>
              </a:lnSpc>
            </a:pPr>
            <a:endParaRPr lang="ru-RU" sz="6400" dirty="0" smtClean="0">
              <a:latin typeface="Book Antiqua" pitchFamily="18" charset="0"/>
            </a:endParaRPr>
          </a:p>
          <a:p>
            <a:pPr lvl="0" fontAlgn="base">
              <a:lnSpc>
                <a:spcPct val="120000"/>
              </a:lnSpc>
            </a:pPr>
            <a:endParaRPr lang="ru-RU" sz="7200" dirty="0" smtClean="0">
              <a:latin typeface="Book Antiqua" pitchFamily="18" charset="0"/>
            </a:endParaRPr>
          </a:p>
          <a:p>
            <a:pPr lvl="0" fontAlgn="base">
              <a:lnSpc>
                <a:spcPct val="120000"/>
              </a:lnSpc>
            </a:pPr>
            <a:endParaRPr lang="ru-RU" sz="7200" dirty="0" smtClean="0">
              <a:latin typeface="Book Antiqua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ru-RU" sz="7200" dirty="0" smtClean="0">
              <a:latin typeface="Book Antiqua" pitchFamily="18" charset="0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endParaRPr kumimoji="0" lang="ru-RU" sz="7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700" dirty="0" smtClean="0"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700" dirty="0" smtClean="0"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6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endParaRPr kumimoji="0" lang="ru-RU" sz="67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CC00"/>
                </a:solidFill>
                <a:latin typeface="Book Antiqua" pitchFamily="18" charset="0"/>
              </a:rPr>
              <a:t>Описание работы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24</Words>
  <Application>Microsoft Office PowerPoint</Application>
  <PresentationFormat>Экран (4:3)</PresentationFormat>
  <Paragraphs>74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ГКОУ  Владимирской области  «Лухтоновская  специальная (коррекционная) общеобразовательная школа-интернат»     </vt:lpstr>
      <vt:lpstr>Слайд 2</vt:lpstr>
      <vt:lpstr>Слайд 3</vt:lpstr>
      <vt:lpstr>Слайд 4</vt:lpstr>
      <vt:lpstr>Слайд 5</vt:lpstr>
      <vt:lpstr>Слайд 6</vt:lpstr>
      <vt:lpstr>Слайд 7</vt:lpstr>
      <vt:lpstr>Описание работы</vt:lpstr>
      <vt:lpstr>Слайд 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ГКОУ  Владимирской области  «Лухтоновская  специальная (коррекционная) общеобразовательная школа-интернат»  «ПОЗИТИВ»   </dc:title>
  <dc:creator>user</dc:creator>
  <cp:lastModifiedBy>user</cp:lastModifiedBy>
  <cp:revision>4</cp:revision>
  <dcterms:created xsi:type="dcterms:W3CDTF">2022-04-01T07:27:07Z</dcterms:created>
  <dcterms:modified xsi:type="dcterms:W3CDTF">2022-04-06T14:54:31Z</dcterms:modified>
</cp:coreProperties>
</file>